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57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9128D-70DB-4C02-B509-A8A906C5C73C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68D27-C2C6-4207-837C-81C142CCE0A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3602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9EE65-2F03-482F-8E14-B0665D771E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6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7139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8799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3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4264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445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477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4672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411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292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11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14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6BCC-44AF-4E24-BDD2-6556E2B51737}" type="datetimeFigureOut">
              <a:rPr lang="sv-SE" smtClean="0"/>
              <a:t>2019-01-14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CF516-EE4F-4229-B13B-E8985BDC77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52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5433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 factor analysis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0761" y="101247"/>
            <a:ext cx="9015211" cy="672018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39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 factor analysis, </a:t>
            </a:r>
            <a:r>
              <a:rPr lang="en-US" dirty="0" err="1"/>
              <a:t>int</a:t>
            </a:r>
            <a:r>
              <a:rPr lang="en-US" dirty="0"/>
              <a:t> SEC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11</a:t>
            </a:fld>
            <a:endParaRPr lang="en-US" dirty="0"/>
          </a:p>
        </p:txBody>
      </p:sp>
      <p:pic>
        <p:nvPicPr>
          <p:cNvPr id="3074" name="635F28DA-280B-423A-9487-72C94618017F" descr="635F28DA-280B-423A-9487-72C94618017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5" y="1165672"/>
            <a:ext cx="7065403" cy="522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712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 factor analysis, savings potential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12</a:t>
            </a:fld>
            <a:endParaRPr lang="en-US" dirty="0"/>
          </a:p>
        </p:txBody>
      </p:sp>
      <p:pic>
        <p:nvPicPr>
          <p:cNvPr id="4098" name="634B9444-01A3-4F00-BB4A-4D6A20D8E21A" descr="634B9444-01A3-4F00-BB4A-4D6A20D8E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37" y="1152794"/>
            <a:ext cx="7181314" cy="5313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952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14918" y="274638"/>
            <a:ext cx="111379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/>
            </a:br>
            <a:r>
              <a:rPr lang="en-GB" dirty="0"/>
              <a:t>Energy Management System (ISO 50001)</a:t>
            </a:r>
            <a:br>
              <a:rPr lang="en-GB" dirty="0"/>
            </a:br>
            <a:r>
              <a:rPr lang="en-GB" sz="2000" dirty="0">
                <a:solidFill>
                  <a:srgbClr val="FF9900"/>
                </a:solidFill>
              </a:rPr>
              <a:t>What have we done so far?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887094" y="1557338"/>
            <a:ext cx="11137900" cy="48244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We have collected Best Practices from mills with the aim of making ISO 50 001</a:t>
            </a:r>
          </a:p>
          <a:p>
            <a:pPr marL="0" indent="0">
              <a:buNone/>
              <a:defRPr/>
            </a:pPr>
            <a:r>
              <a:rPr lang="en-US" dirty="0"/>
              <a:t>-as useful as possible</a:t>
            </a:r>
          </a:p>
          <a:p>
            <a:pPr marL="0" indent="0">
              <a:buNone/>
              <a:defRPr/>
            </a:pPr>
            <a:r>
              <a:rPr lang="en-US" dirty="0"/>
              <a:t>-as painless as possible</a:t>
            </a:r>
          </a:p>
          <a:p>
            <a:pPr marL="0" indent="0">
              <a:buNone/>
              <a:defRPr/>
            </a:pPr>
            <a:r>
              <a:rPr lang="en-US" dirty="0"/>
              <a:t>By</a:t>
            </a:r>
          </a:p>
          <a:p>
            <a:pPr marL="0" indent="0">
              <a:buNone/>
              <a:defRPr/>
            </a:pPr>
            <a:r>
              <a:rPr lang="en-US" dirty="0"/>
              <a:t>-collecting / developing templates for e.g. the Energy review</a:t>
            </a:r>
          </a:p>
          <a:p>
            <a:pPr marL="0" indent="0">
              <a:buNone/>
              <a:defRPr/>
            </a:pPr>
            <a:r>
              <a:rPr lang="en-US" dirty="0"/>
              <a:t>-identifying information that are industry specific e.g. variables affecting the energy performance</a:t>
            </a:r>
          </a:p>
          <a:p>
            <a:pPr marL="0" indent="0">
              <a:buNone/>
              <a:defRPr/>
            </a:pPr>
            <a:r>
              <a:rPr lang="en-US" dirty="0"/>
              <a:t>-identifying existing internal routines that already support ISO 50 001 e.g. Investment Guidelines, contract templates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6A24789-A7E8-40FA-9302-56E64F59D324}" type="slidenum">
              <a:rPr lang="en-US">
                <a:solidFill>
                  <a:srgbClr val="000000"/>
                </a:solidFill>
              </a:rPr>
              <a:pPr eaLnBrk="1" hangingPunct="1"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3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814918" y="274638"/>
            <a:ext cx="111379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GB" dirty="0"/>
            </a:br>
            <a:r>
              <a:rPr lang="en-GB" dirty="0"/>
              <a:t>Energy Management System (ISO 50001)</a:t>
            </a:r>
            <a:br>
              <a:rPr lang="en-GB" dirty="0"/>
            </a:br>
            <a:endParaRPr lang="en-GB" sz="2000" dirty="0">
              <a:solidFill>
                <a:srgbClr val="FF9900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887094" y="1557338"/>
            <a:ext cx="11137900" cy="482441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err="1"/>
              <a:t>Praktisk</a:t>
            </a:r>
            <a:r>
              <a:rPr lang="en-US" dirty="0"/>
              <a:t> </a:t>
            </a:r>
            <a:r>
              <a:rPr lang="en-US" dirty="0" err="1"/>
              <a:t>nytta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versionen</a:t>
            </a:r>
            <a:r>
              <a:rPr lang="en-US" dirty="0"/>
              <a:t>?</a:t>
            </a:r>
          </a:p>
          <a:p>
            <a:pPr marL="0" indent="0">
              <a:buNone/>
              <a:defRPr/>
            </a:pPr>
            <a:r>
              <a:rPr lang="en-US" dirty="0" err="1"/>
              <a:t>Kravet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normalisering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mätare</a:t>
            </a:r>
            <a:r>
              <a:rPr lang="en-US" dirty="0"/>
              <a:t> </a:t>
            </a:r>
            <a:r>
              <a:rPr lang="en-US" dirty="0" err="1"/>
              <a:t>samt</a:t>
            </a:r>
            <a:r>
              <a:rPr lang="en-US" dirty="0"/>
              <a:t> </a:t>
            </a:r>
            <a:r>
              <a:rPr lang="en-US" dirty="0" err="1"/>
              <a:t>bevis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effektivisering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fått</a:t>
            </a:r>
            <a:r>
              <a:rPr lang="en-US" dirty="0"/>
              <a:t> </a:t>
            </a:r>
            <a:r>
              <a:rPr lang="en-US" dirty="0" err="1"/>
              <a:t>oss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tänka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vad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hur</a:t>
            </a:r>
            <a:r>
              <a:rPr lang="en-US" dirty="0"/>
              <a:t> vi </a:t>
            </a:r>
            <a:r>
              <a:rPr lang="en-US" dirty="0" err="1"/>
              <a:t>skall</a:t>
            </a:r>
            <a:r>
              <a:rPr lang="en-US" dirty="0"/>
              <a:t> </a:t>
            </a:r>
            <a:r>
              <a:rPr lang="en-US" dirty="0" err="1"/>
              <a:t>mäta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err="1"/>
              <a:t>effektivitet</a:t>
            </a:r>
            <a:r>
              <a:rPr lang="en-US" dirty="0"/>
              <a:t>…</a:t>
            </a: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1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>
              <a:solidFill>
                <a:srgbClr val="000000"/>
              </a:solidFill>
            </a:endParaRPr>
          </a:p>
          <a:p>
            <a:pPr eaLnBrk="1" hangingPunct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14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6A24789-A7E8-40FA-9302-56E64F59D324}" type="slidenum">
              <a:rPr lang="en-US">
                <a:solidFill>
                  <a:srgbClr val="000000"/>
                </a:solidFill>
              </a:rPr>
              <a:pPr eaLnBrk="1" hangingPunct="1"/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53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8000" y="286517"/>
            <a:ext cx="8050327" cy="968400"/>
          </a:xfrm>
        </p:spPr>
        <p:txBody>
          <a:bodyPr>
            <a:normAutofit fontScale="90000"/>
          </a:bodyPr>
          <a:lstStyle/>
          <a:p>
            <a:r>
              <a:rPr lang="en-US" dirty="0"/>
              <a:t>ISO 50001:2018</a:t>
            </a:r>
            <a:br>
              <a:rPr lang="en-US" dirty="0"/>
            </a:br>
            <a:r>
              <a:rPr lang="en-US" dirty="0"/>
              <a:t>Definition of a useful KPI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12/3/2018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8000" y="1299739"/>
            <a:ext cx="9915726" cy="396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ISO 50 001 should help organizations to improve their energy performance.</a:t>
            </a:r>
          </a:p>
          <a:p>
            <a:pPr marL="0" indent="0">
              <a:buNone/>
            </a:pPr>
            <a:r>
              <a:rPr lang="en-US" dirty="0"/>
              <a:t>Unfortunately the typical EnPI:s do not fulfill the criteria of a good KPI which are: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Define useful KPI:s</a:t>
            </a:r>
          </a:p>
          <a:p>
            <a:pPr marL="637200" lvl="1" indent="-457200">
              <a:buFont typeface="+mj-lt"/>
              <a:buAutoNum type="alphaLcParenR"/>
            </a:pPr>
            <a:r>
              <a:rPr lang="en-US" sz="2800" dirty="0"/>
              <a:t>Gives answers</a:t>
            </a:r>
          </a:p>
          <a:p>
            <a:pPr marL="637200" lvl="1" indent="-457200">
              <a:buFont typeface="+mj-lt"/>
              <a:buAutoNum type="alphaLcParenR"/>
            </a:pPr>
            <a:r>
              <a:rPr lang="en-US" sz="2800" dirty="0"/>
              <a:t>Relevant = can be influenced, big (enough) impact on the bottom line</a:t>
            </a:r>
          </a:p>
          <a:p>
            <a:pPr marL="637200" lvl="1" indent="-457200">
              <a:buFont typeface="+mj-lt"/>
              <a:buAutoNum type="alphaLcParenR"/>
            </a:pPr>
            <a:r>
              <a:rPr lang="en-US" sz="2800" dirty="0"/>
              <a:t>Timely -&gt; On-Line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48510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9629341" cy="968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 factor analysis, Specific Energy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5</a:t>
            </a:fld>
            <a:endParaRPr lang="en-US" dirty="0"/>
          </a:p>
        </p:txBody>
      </p:sp>
      <p:pic>
        <p:nvPicPr>
          <p:cNvPr id="2051" name="7BED3E8E-F976-4250-A62E-125C30F6DFAF" descr="7BED3E8E-F976-4250-A62E-125C30F6DF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8" y="1062641"/>
            <a:ext cx="7207072" cy="53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97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9629341" cy="968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 factor analysis, Specific Energy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6</a:t>
            </a:fld>
            <a:endParaRPr lang="en-US" dirty="0"/>
          </a:p>
        </p:txBody>
      </p:sp>
      <p:pic>
        <p:nvPicPr>
          <p:cNvPr id="5122" name="7CC649B7-3A62-4258-B066-9F35A7D8ACF9" descr="7CC649B7-3A62-4258-B066-9F35A7D8ACF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66" y="1036884"/>
            <a:ext cx="7374496" cy="545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28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9629341" cy="968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 factor analysis, Specific Energy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7</a:t>
            </a:fld>
            <a:endParaRPr lang="en-US" dirty="0"/>
          </a:p>
        </p:txBody>
      </p:sp>
      <p:pic>
        <p:nvPicPr>
          <p:cNvPr id="6146" name="8DCC56F0-9A26-45DB-BBC5-8A6E9C53F161" descr="8DCC56F0-9A26-45DB-BBC5-8A6E9C53F1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3" y="1255824"/>
            <a:ext cx="7091160" cy="524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4181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9629341" cy="968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 factor analysis, Specific Energy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8</a:t>
            </a:fld>
            <a:endParaRPr lang="en-US" dirty="0"/>
          </a:p>
        </p:txBody>
      </p:sp>
      <p:pic>
        <p:nvPicPr>
          <p:cNvPr id="7170" name="0D1E27A4-5EC5-4ED7-BDF7-AC3FE3596631" descr="0D1E27A4-5EC5-4ED7-BDF7-AC3FE35966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97" y="1139914"/>
            <a:ext cx="7219949" cy="534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67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663506"/>
            <a:ext cx="9629341" cy="968400"/>
          </a:xfrm>
        </p:spPr>
        <p:txBody>
          <a:bodyPr>
            <a:normAutofit fontScale="90000"/>
          </a:bodyPr>
          <a:lstStyle/>
          <a:p>
            <a:r>
              <a:rPr lang="en-US" dirty="0"/>
              <a:t>SEC factor analysis, Specific Energy Consumption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3149D-29C1-42FC-A2D1-C87BC1BC8008}" type="datetime1">
              <a:rPr lang="fi-FI" smtClean="0"/>
              <a:t>14.1.2019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1BD77-5CEB-4A67-B6FA-87C329E83F86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3D6E1E9C-296D-4BB7-963B-717256A081D3" descr="3D6E1E9C-296D-4BB7-963B-717256A081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80" y="1088397"/>
            <a:ext cx="7091161" cy="524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899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</Words>
  <Application>Microsoft Office PowerPoint</Application>
  <PresentationFormat>Widescreen</PresentationFormat>
  <Paragraphs>47</Paragraphs>
  <Slides>12</Slides>
  <Notes>1</Notes>
  <HiddenSlides>6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Office Theme</vt:lpstr>
      <vt:lpstr>PowerPoint Presentation</vt:lpstr>
      <vt:lpstr> Energy Management System (ISO 50001) What have we done so far?</vt:lpstr>
      <vt:lpstr> Energy Management System (ISO 50001) </vt:lpstr>
      <vt:lpstr>ISO 50001:2018 Definition of a useful KPI</vt:lpstr>
      <vt:lpstr>SEC factor analysis, Specific Energy Consumption</vt:lpstr>
      <vt:lpstr>SEC factor analysis, Specific Energy Consumption</vt:lpstr>
      <vt:lpstr>SEC factor analysis, Specific Energy Consumption</vt:lpstr>
      <vt:lpstr>SEC factor analysis, Specific Energy Consumption</vt:lpstr>
      <vt:lpstr>SEC factor analysis, Specific Energy Consumption</vt:lpstr>
      <vt:lpstr>SEC factor analysis</vt:lpstr>
      <vt:lpstr>SEC factor analysis, int SEC</vt:lpstr>
      <vt:lpstr>SEC factor analysis, savings potential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Karlson, Tom</dc:creator>
  <cp:lastModifiedBy>Karin Ekström (SIS)</cp:lastModifiedBy>
  <cp:revision>5</cp:revision>
  <dcterms:created xsi:type="dcterms:W3CDTF">2018-12-07T17:15:03Z</dcterms:created>
  <dcterms:modified xsi:type="dcterms:W3CDTF">2019-01-14T12:00:34Z</dcterms:modified>
</cp:coreProperties>
</file>