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775" r:id="rId2"/>
    <p:sldId id="964" r:id="rId3"/>
    <p:sldId id="965" r:id="rId4"/>
    <p:sldId id="966" r:id="rId5"/>
    <p:sldId id="967" r:id="rId6"/>
    <p:sldId id="968" r:id="rId7"/>
    <p:sldId id="969" r:id="rId8"/>
    <p:sldId id="970" r:id="rId9"/>
    <p:sldId id="971" r:id="rId10"/>
    <p:sldId id="972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989B"/>
    <a:srgbClr val="004F50"/>
    <a:srgbClr val="4A6F98"/>
    <a:srgbClr val="035481"/>
    <a:srgbClr val="F3776D"/>
    <a:srgbClr val="3D6C6E"/>
    <a:srgbClr val="F0434E"/>
    <a:srgbClr val="2C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7CD71-C486-40A4-9E64-37091807F0C4}" type="datetimeFigureOut">
              <a:rPr lang="sv-SE" smtClean="0"/>
              <a:t>2019-12-04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BDC5F-4367-4D98-97EA-F88BC85A94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17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BDC5F-4367-4D98-97EA-F88BC85A948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263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BDC5F-4367-4D98-97EA-F88BC85A948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48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DCAF28-C7F4-43DB-83E1-459C708D2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600" y="1122363"/>
            <a:ext cx="1071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885A447-CCB1-4094-B049-F23B44056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599" y="3602038"/>
            <a:ext cx="107099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1F1670-64E2-4DC6-A447-30BA2E7A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9ED99-E17B-498F-8D4F-338A1F728FFF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EE6D95-4B9E-4160-958F-A7E3D70E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5" y="6531698"/>
            <a:ext cx="131861" cy="281174"/>
          </a:xfrm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2FBF6B-2621-4D7D-BB36-A21D3BE8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115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höger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24BFF1B-5DE1-4CE0-ABC1-9EAD74E9DC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7431"/>
            <a:ext cx="12191997" cy="6401251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7F87-8F4A-4995-9A57-04ACF2DF0DE4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5" y="6531698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D790D20-6BC9-42AB-9876-4078C61A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308" y="1"/>
            <a:ext cx="6095998" cy="3200400"/>
          </a:xfrm>
          <a:solidFill>
            <a:schemeClr val="bg1"/>
          </a:solidFill>
        </p:spPr>
        <p:txBody>
          <a:bodyPr lIns="288000" rIns="288000"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23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t 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24BFF1B-5DE1-4CE0-ABC1-9EAD74E9DC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7432"/>
            <a:ext cx="12191997" cy="6401251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12B8E4-E0A8-42D0-AB9D-BAF0A88F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3308" y="1"/>
            <a:ext cx="6095998" cy="3200400"/>
          </a:xfrm>
          <a:noFill/>
        </p:spPr>
        <p:txBody>
          <a:bodyPr lIns="288000" rIns="288000"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A7897-9781-4D8E-9BFC-4177389BF9EA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5" y="6531698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88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höger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D7592B3-2C6D-41E8-8771-D6E348547A3A}"/>
              </a:ext>
            </a:extLst>
          </p:cNvPr>
          <p:cNvSpPr/>
          <p:nvPr/>
        </p:nvSpPr>
        <p:spPr>
          <a:xfrm>
            <a:off x="6083309" y="1"/>
            <a:ext cx="6095998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56EC3564-E897-497E-8D20-9DFF5314CE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00400"/>
            <a:ext cx="6095999" cy="3207832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24BFF1B-5DE1-4CE0-ABC1-9EAD74E9DC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7200"/>
            <a:ext cx="6095998" cy="3192968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12B8E4-E0A8-42D0-AB9D-BAF0A88F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199" y="1049952"/>
            <a:ext cx="4289196" cy="1325563"/>
          </a:xfrm>
          <a:noFill/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AF34-0E1D-494E-A78E-5A9CED428781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5" y="6531698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911E6531-7CB1-4CB6-A1EA-17803369E1B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3200400"/>
            <a:ext cx="6095999" cy="3207831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92125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56EC3564-E897-497E-8D20-9DFF5314CE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00400"/>
            <a:ext cx="6095999" cy="3207832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24BFF1B-5DE1-4CE0-ABC1-9EAD74E9DC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0"/>
            <a:ext cx="6095998" cy="3207600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12B8E4-E0A8-42D0-AB9D-BAF0A88F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93" y="941134"/>
            <a:ext cx="4950373" cy="1325563"/>
          </a:xfrm>
          <a:noFill/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13277-547C-4894-98D3-92247E6DA022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911E6531-7CB1-4CB6-A1EA-17803369E1B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3200400"/>
            <a:ext cx="6095999" cy="3207831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59331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nedtill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24BFF1B-5DE1-4CE0-ABC1-9EAD74E9DC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7432"/>
            <a:ext cx="6095998" cy="3207600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36E6-5471-4379-BD3A-75E8409CAB97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911E6531-7CB1-4CB6-A1EA-17803369E1B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3200400"/>
            <a:ext cx="6095999" cy="3207831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EA76B9AB-D6E8-49E0-A8D0-61C9E610EC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262" y="3688330"/>
            <a:ext cx="5060731" cy="241399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7CCFE35-A77A-4D03-B3BC-1756A56C836F}"/>
              </a:ext>
            </a:extLst>
          </p:cNvPr>
          <p:cNvSpPr/>
          <p:nvPr/>
        </p:nvSpPr>
        <p:spPr>
          <a:xfrm>
            <a:off x="6083309" y="1"/>
            <a:ext cx="6095998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071FE1A9-CFB9-4081-9199-231A2819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199" y="1049952"/>
            <a:ext cx="4289196" cy="1325563"/>
          </a:xfrm>
          <a:noFill/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5404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vänster, text höger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B29C879-5E27-4BC1-A905-4B4A85DE33DE}"/>
              </a:ext>
            </a:extLst>
          </p:cNvPr>
          <p:cNvSpPr/>
          <p:nvPr/>
        </p:nvSpPr>
        <p:spPr>
          <a:xfrm>
            <a:off x="1" y="1"/>
            <a:ext cx="6083307" cy="3192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56EC3564-E897-497E-8D20-9DFF5314CE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00400"/>
            <a:ext cx="6095999" cy="3207832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24BFF1B-5DE1-4CE0-ABC1-9EAD74E9DC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7432"/>
            <a:ext cx="6095998" cy="3207600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9AB0-E539-4B06-A9B7-AF0B03098342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8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704400A3-D150-43FD-AF44-8A92CE529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13632" y="3657602"/>
            <a:ext cx="5060731" cy="241399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0251203-E29A-4C09-8858-8385C089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93" y="941134"/>
            <a:ext cx="4950373" cy="1325563"/>
          </a:xfrm>
          <a:noFill/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037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56EC3564-E897-497E-8D20-9DFF5314CE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3200400"/>
            <a:ext cx="6095998" cy="3207600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24BFF1B-5DE1-4CE0-ABC1-9EAD74E9DC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7432"/>
            <a:ext cx="6095998" cy="3207600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12B8E4-E0A8-42D0-AB9D-BAF0A88F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2" y="470293"/>
            <a:ext cx="5029893" cy="952106"/>
          </a:xfrm>
          <a:noFill/>
        </p:spPr>
        <p:txBody>
          <a:bodyPr anchor="t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7A37-B3E2-42A3-9B4C-4B6C39EF5045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5" y="6531698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704400A3-D150-43FD-AF44-8A92CE529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7452" y="1606163"/>
            <a:ext cx="5029892" cy="449509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80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text och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24BFF1B-5DE1-4CE0-ABC1-9EAD74E9DC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7431"/>
            <a:ext cx="6095998" cy="6401251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12B8E4-E0A8-42D0-AB9D-BAF0A88F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2" y="470293"/>
            <a:ext cx="5029893" cy="952106"/>
          </a:xfrm>
          <a:noFill/>
        </p:spPr>
        <p:txBody>
          <a:bodyPr anchor="t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855C2-3F4B-4D54-83C3-0B8937BFBF16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5" y="6531698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704400A3-D150-43FD-AF44-8A92CE529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7452" y="1606163"/>
            <a:ext cx="5029892" cy="449509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962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punktlista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12B8E4-E0A8-42D0-AB9D-BAF0A88F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2" y="460962"/>
            <a:ext cx="4982595" cy="952106"/>
          </a:xfrm>
          <a:noFill/>
        </p:spPr>
        <p:txBody>
          <a:bodyPr anchor="t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317F-7A3D-415F-8C21-0DC65863154B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B9A0E9A-4693-4F6F-977D-20C5CFAA3D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7452" y="1606164"/>
            <a:ext cx="4982594" cy="447932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4A420D2F-B6B5-4094-BF36-472D5565C4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3200400"/>
            <a:ext cx="6095998" cy="3207600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F584FEE5-35C3-44F1-9692-92D13A1331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7432"/>
            <a:ext cx="6095998" cy="3207600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1752488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vå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E5DF-A4CD-46D8-9323-41C23BBB6926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5" y="6531698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DDFFCDC-2CE8-44A8-B82F-8F4743F9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93" y="941134"/>
            <a:ext cx="4950373" cy="1325563"/>
          </a:xfrm>
          <a:noFill/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2371F5FB-90E8-4B8B-82A8-C93394D34C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7432"/>
            <a:ext cx="6095998" cy="6401251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4591183A-2F6E-4443-84D3-0B22BE2EFA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200400"/>
            <a:ext cx="6095999" cy="3207832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64523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12B8E4-E0A8-42D0-AB9D-BAF0A88F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4" y="500196"/>
            <a:ext cx="11151555" cy="11329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066300-35B8-494A-BA60-6FB669BC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64" y="1796716"/>
            <a:ext cx="11151555" cy="43909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0370-1E1A-48FB-999C-B7067D2DC15F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405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höger och två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B340DF07-1FBD-4394-AEAE-336021E71D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3200400"/>
            <a:ext cx="6095999" cy="3207832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24BFF1B-5DE1-4CE0-ABC1-9EAD74E9DC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7431"/>
            <a:ext cx="6095998" cy="6401251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D634-E1C7-4BC9-96DE-B36C0C604112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DDFFCDC-2CE8-44A8-B82F-8F4743F9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811" y="941134"/>
            <a:ext cx="4950373" cy="1325563"/>
          </a:xfrm>
          <a:noFill/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5374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,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24BFF1B-5DE1-4CE0-ABC1-9EAD74E9DC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7432"/>
            <a:ext cx="6095998" cy="6401251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12B8E4-E0A8-42D0-AB9D-BAF0A88F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473" y="460962"/>
            <a:ext cx="4982595" cy="952106"/>
          </a:xfrm>
          <a:noFill/>
        </p:spPr>
        <p:txBody>
          <a:bodyPr anchor="t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4335-A8CC-42B0-89F8-163B698F9585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704400A3-D150-43FD-AF44-8A92CE529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4472" y="1606164"/>
            <a:ext cx="4982594" cy="454238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784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56EC3564-E897-497E-8D20-9DFF5314CE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3200400"/>
            <a:ext cx="12192000" cy="3207832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24BFF1B-5DE1-4CE0-ABC1-9EAD74E9DC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0"/>
            <a:ext cx="6095999" cy="3207832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12B8E4-E0A8-42D0-AB9D-BAF0A88F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93" y="941134"/>
            <a:ext cx="4950373" cy="1325563"/>
          </a:xfrm>
          <a:noFill/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D565-405C-4F31-9707-32C31ACDA27F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282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56EC3564-E897-497E-8D20-9DFF5314CE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3200400"/>
            <a:ext cx="12192000" cy="3207832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20ED-3273-4BB0-B774-3BB6481C6284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8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150D607-926A-4700-9D88-342BA3B9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72" y="460963"/>
            <a:ext cx="10901856" cy="834665"/>
          </a:xfrm>
          <a:noFill/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9816803F-9A65-4306-8670-346297C425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8764" y="1606163"/>
            <a:ext cx="11000064" cy="149484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973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två splat 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56EC3564-E897-497E-8D20-9DFF5314CE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3200400"/>
            <a:ext cx="12192000" cy="3207832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2056-8C56-4649-AF8E-2CC427D398D2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8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150D607-926A-4700-9D88-342BA3B9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72" y="460963"/>
            <a:ext cx="10901856" cy="834665"/>
          </a:xfrm>
          <a:noFill/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9816803F-9A65-4306-8670-346297C425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972" y="1606163"/>
            <a:ext cx="5310353" cy="131045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F7B207C3-AB46-4BB9-BC3E-4BC31FFACE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4676" y="1598988"/>
            <a:ext cx="5234152" cy="131045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597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två splat text och en bild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56EC3564-E897-497E-8D20-9DFF5314CE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3207832"/>
          </a:xfrm>
          <a:solidFill>
            <a:schemeClr val="bg1">
              <a:lumMod val="85000"/>
            </a:schemeClr>
          </a:solidFill>
        </p:spPr>
        <p:txBody>
          <a:bodyPr lIns="648000" tIns="21600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91AE-BD21-4CA9-AA68-62C28697FBB7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150D607-926A-4700-9D88-342BA3B9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972" y="3566770"/>
            <a:ext cx="10901856" cy="834665"/>
          </a:xfrm>
          <a:noFill/>
        </p:spPr>
        <p:txBody>
          <a:bodyPr anchor="t"/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9816803F-9A65-4306-8670-346297C425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972" y="4711970"/>
            <a:ext cx="5310353" cy="131045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F7B207C3-AB46-4BB9-BC3E-4BC31FFACE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4675" y="4704795"/>
            <a:ext cx="5234152" cy="131045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518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text - Fore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08F7-8556-4E39-B5C8-DA1298E905A5}" type="datetimeFigureOut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CD9C-829F-48BF-882B-071E7275ECF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838200" y="573088"/>
            <a:ext cx="10515600" cy="804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sv-SE"/>
              <a:t>Click here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066985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owser Image - Color"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24D351-CDE9-40F2-9739-0A9AA3EA60E7}" type="datetimeFigureOut">
              <a:rPr lang="sv-SE" smtClean="0"/>
              <a:pPr/>
              <a:t>2019-12-04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6FA975-019E-4BEB-AAC0-3AFC952A3F5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Select browser image</a:t>
            </a:r>
          </a:p>
        </p:txBody>
      </p:sp>
    </p:spTree>
    <p:extLst>
      <p:ext uri="{BB962C8B-B14F-4D97-AF65-F5344CB8AC3E}">
        <p14:creationId xmlns:p14="http://schemas.microsoft.com/office/powerpoint/2010/main" val="141295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605E67-C889-4B6D-A095-565BF9DFC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00" y="1709738"/>
            <a:ext cx="10710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C9A675-AC87-4F32-81BB-F90B7E91A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599" y="4589463"/>
            <a:ext cx="10709999" cy="744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A98364-1AC6-4237-9234-958F69252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CC1F-C658-4C10-814D-9BCE9415CAB9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A5B899-E453-4546-9CD1-3B1FBD25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EBFDBF4-2B3A-4114-99A4-8D20735C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01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8B145-CD1B-436D-9A81-19769F76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79" y="460962"/>
            <a:ext cx="10623796" cy="952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49C59B-9E74-4A2A-8148-F0E626062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0979" y="1825625"/>
            <a:ext cx="484001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52566A8-7F56-4886-A5BA-565E48EF0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1010" y="1825625"/>
            <a:ext cx="475376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8DFC90-70F5-42D6-86E1-7C281D2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0633-520D-4893-8EC9-15832C37B3E7}" type="datetime1">
              <a:rPr lang="sv-SE" smtClean="0"/>
              <a:t>2019-12-04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F260EF-B145-4B8F-B1C3-73617FC7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44C3DF-738A-43AE-AAB2-6B711C49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11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47A87E-9A41-4D03-ACDC-53E94B23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979" y="1825625"/>
            <a:ext cx="48400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6EFA28-0119-4A76-B172-BFA115359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979" y="2696400"/>
            <a:ext cx="4840014" cy="34979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927AF17-EC6A-4BE9-A8DA-C0900AF11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1010" y="1825625"/>
            <a:ext cx="48400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9544C4B-4D82-4194-A4A9-F488E2D2D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1010" y="2697000"/>
            <a:ext cx="4840014" cy="34979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7E39359-45D7-4ED4-B842-8EEB6752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C8B3-28E2-4026-B978-31D8D7944E2E}" type="datetime1">
              <a:rPr lang="sv-SE" smtClean="0"/>
              <a:t>2019-12-04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5586A14-529A-44A2-9DF1-F14389EF5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5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345BB2A-8BAF-4D8E-964C-809E5D27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12B81EB0-F5EA-4C2F-98F1-3095DD57E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79" y="460962"/>
            <a:ext cx="10710044" cy="952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04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B1E257-4F8E-4DE8-9753-0506D309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4" y="500196"/>
            <a:ext cx="11151555" cy="11329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BC964E3-B0CE-4E1C-BEEB-2CBBD039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33C9-AB74-4730-9ABD-1ED011131560}" type="datetime1">
              <a:rPr lang="sv-SE" smtClean="0"/>
              <a:t>2019-12-04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D168EC-320A-4466-868E-6FDC4E48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BEA0EBC-5778-4ECF-9686-B1C93ABD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835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C15AA87-A244-4FA8-AB96-5B098802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6B1B4-5048-4704-8DC5-43900526ED7D}" type="datetime1">
              <a:rPr lang="sv-SE" smtClean="0"/>
              <a:t>2019-12-04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2CADBBD-0BE6-4CD2-928A-C38554E21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3FB94AE-70AB-4776-81E8-1872C6C6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96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12B8E4-E0A8-42D0-AB9D-BAF0A88F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4" y="500196"/>
            <a:ext cx="11151555" cy="11329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A021F-78DB-4EC0-A348-629A34ED1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3AFA-18D7-4FC7-A749-E52C446C5BD4}" type="datetime1">
              <a:rPr lang="sv-SE" smtClean="0"/>
              <a:t>2019-12-04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BA434C-7507-42EC-9883-18225AEE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4" y="6531698"/>
            <a:ext cx="131861" cy="281174"/>
          </a:xfrm>
        </p:spPr>
        <p:txBody>
          <a:bodyPr/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D47292-6F9F-4941-A4CA-E877B7A36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F1D1039-FD62-42B6-839C-A09A8D5D9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764" y="1796716"/>
            <a:ext cx="11151555" cy="439095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08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ext i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8B145-CD1B-436D-9A81-19769F76D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269" y="460962"/>
            <a:ext cx="10886239" cy="95210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8DFC90-70F5-42D6-86E1-7C281D2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7A23-A198-4D06-98AB-854455B20DAB}" type="datetime1">
              <a:rPr lang="sv-SE" smtClean="0"/>
              <a:t>2019-12-04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F260EF-B145-4B8F-B1C3-73617FC7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985" y="6531697"/>
            <a:ext cx="131861" cy="2811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44C3DF-738A-43AE-AAB2-6B711C49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543D643-714D-40E2-B0C4-83AE211BB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269" y="1606163"/>
            <a:ext cx="5207877" cy="448720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70A0E047-5066-48DF-99E3-825C761CB9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9855" y="1606163"/>
            <a:ext cx="5210653" cy="448720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28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8AF7EE8-B58F-4D57-AF6B-368FAC9BCD14}"/>
              </a:ext>
            </a:extLst>
          </p:cNvPr>
          <p:cNvSpPr/>
          <p:nvPr/>
        </p:nvSpPr>
        <p:spPr>
          <a:xfrm>
            <a:off x="0" y="6406033"/>
            <a:ext cx="12192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95766B-6DA0-430E-8406-A8130FF89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984" y="6531698"/>
            <a:ext cx="131861" cy="281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">
                <a:solidFill>
                  <a:srgbClr val="F42534"/>
                </a:solidFill>
              </a:defRPr>
            </a:lvl1pPr>
          </a:lstStyle>
          <a:p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2F21435-BBE5-4B01-A176-CB9C876D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90" y="500196"/>
            <a:ext cx="11055302" cy="11329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CB9EB9-48F8-40CB-A060-8807D5A49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390" y="1835051"/>
            <a:ext cx="1105530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15D8E9-8040-4410-84FE-6D9F3B259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30581" y="6542126"/>
            <a:ext cx="986491" cy="26031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43D0419-DFD6-4A05-B692-336BEE7C688F}" type="datetime1">
              <a:rPr lang="sv-SE" smtClean="0"/>
              <a:t>2019-12-04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B88FEA-5F82-46FB-B843-D36B91625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42060" y="6542126"/>
            <a:ext cx="631465" cy="26031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C5AE12CE-8712-489E-97CC-87940C445FCE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4A3E8DB7-B47E-4D79-8002-5B52B581DEAA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8" y="6504254"/>
            <a:ext cx="473882" cy="25099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9A74E0E8-75E6-41B5-9151-93BD179C0A7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448" y="6537600"/>
            <a:ext cx="61417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180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76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Calibri" panose="020F0502020204030204" pitchFamily="34" charset="0"/>
        <a:buChar char="‒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Calibri" panose="020F0502020204030204" pitchFamily="34" charset="0"/>
        <a:buChar char="‒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188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Calibri" panose="020F0502020204030204" pitchFamily="34" charset="0"/>
        <a:buChar char="‒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476000" indent="-180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Calibri" panose="020F0502020204030204" pitchFamily="34" charset="0"/>
        <a:buChar char="‒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3">
            <a:extLst>
              <a:ext uri="{FF2B5EF4-FFF2-40B4-BE49-F238E27FC236}">
                <a16:creationId xmlns:a16="http://schemas.microsoft.com/office/drawing/2014/main" id="{FDF096FD-ACA4-4234-A840-6805E0D33144}"/>
              </a:ext>
            </a:extLst>
          </p:cNvPr>
          <p:cNvSpPr txBox="1">
            <a:spLocks/>
          </p:cNvSpPr>
          <p:nvPr/>
        </p:nvSpPr>
        <p:spPr>
          <a:xfrm>
            <a:off x="3427512" y="2346240"/>
            <a:ext cx="5283900" cy="172376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sv-SE" sz="7350" dirty="0">
                <a:latin typeface="Calibri" panose="020F0502020204030204"/>
              </a:rPr>
              <a:t>SIS WF</a:t>
            </a:r>
          </a:p>
          <a:p>
            <a:pPr algn="ctr" defTabSz="685800">
              <a:defRPr/>
            </a:pPr>
            <a:r>
              <a:rPr lang="sv-SE" sz="1800" dirty="0">
                <a:latin typeface="Calibri" panose="020F0502020204030204"/>
              </a:rPr>
              <a:t>DIGITALT ARBETSVERKTYG FÖR </a:t>
            </a:r>
          </a:p>
          <a:p>
            <a:pPr algn="ctr" defTabSz="685800">
              <a:defRPr/>
            </a:pPr>
            <a:r>
              <a:rPr lang="sv-SE" sz="1800" dirty="0">
                <a:latin typeface="Calibri" panose="020F0502020204030204"/>
              </a:rPr>
              <a:t>STANDARDER</a:t>
            </a:r>
          </a:p>
        </p:txBody>
      </p:sp>
    </p:spTree>
    <p:extLst>
      <p:ext uri="{BB962C8B-B14F-4D97-AF65-F5344CB8AC3E}">
        <p14:creationId xmlns:p14="http://schemas.microsoft.com/office/powerpoint/2010/main" val="1090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6">
            <a:extLst>
              <a:ext uri="{FF2B5EF4-FFF2-40B4-BE49-F238E27FC236}">
                <a16:creationId xmlns:a16="http://schemas.microsoft.com/office/drawing/2014/main" id="{563EC756-6E51-4429-917A-032F5EC40168}"/>
              </a:ext>
            </a:extLst>
          </p:cNvPr>
          <p:cNvSpPr txBox="1">
            <a:spLocks/>
          </p:cNvSpPr>
          <p:nvPr/>
        </p:nvSpPr>
        <p:spPr>
          <a:xfrm>
            <a:off x="680524" y="1461009"/>
            <a:ext cx="10859204" cy="43513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Systematisering  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/>
              <a:t>spårbarhet och mindre risk för mänskliga faktorer (human </a:t>
            </a:r>
            <a:r>
              <a:rPr lang="sv-SE" dirty="0" err="1"/>
              <a:t>errors</a:t>
            </a:r>
            <a:r>
              <a:rPr lang="sv-SE" dirty="0"/>
              <a:t>, frånvaro </a:t>
            </a:r>
            <a:r>
              <a:rPr lang="sv-SE" dirty="0" err="1"/>
              <a:t>etc</a:t>
            </a:r>
            <a:r>
              <a:rPr lang="sv-SE" dirty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Upprätthållande 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/>
              <a:t>kontinuerlig dokumentering, lagring och uppföljning som blir mer effektiv och minimerar kostnad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Visualisering av verksamhetens status </a:t>
            </a:r>
            <a:r>
              <a:rPr lang="sv-SE" dirty="0">
                <a:sym typeface="Wingdings" panose="05000000000000000000" pitchFamily="2" charset="2"/>
              </a:rPr>
              <a:t> i</a:t>
            </a:r>
            <a:r>
              <a:rPr lang="sv-SE" dirty="0"/>
              <a:t>nformationen är analyserbar, delbar och jämförbar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Enklare att analysera 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/>
              <a:t>högre validitet och bättre underbyggda beslut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Informationssäkerhet  </a:t>
            </a:r>
            <a:r>
              <a:rPr lang="sv-SE" dirty="0">
                <a:sym typeface="Wingdings" panose="05000000000000000000" pitchFamily="2" charset="2"/>
              </a:rPr>
              <a:t> </a:t>
            </a:r>
            <a:r>
              <a:rPr lang="sv-SE" dirty="0"/>
              <a:t>datalagring, framtidssäkert bibliotek av innehåll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Ledningssystem i ett samarbetsverktyg!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2D2329E-FE2A-42CD-ACE9-1B159A16DB7F}"/>
              </a:ext>
            </a:extLst>
          </p:cNvPr>
          <p:cNvSpPr txBox="1">
            <a:spLocks/>
          </p:cNvSpPr>
          <p:nvPr/>
        </p:nvSpPr>
        <p:spPr>
          <a:xfrm>
            <a:off x="680524" y="600099"/>
            <a:ext cx="10515600" cy="8042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+mj-lt"/>
              </a:rPr>
              <a:t>Affärsvärde</a:t>
            </a:r>
            <a:r>
              <a:rPr lang="sv-SE" b="0" dirty="0">
                <a:latin typeface="+mj-lt"/>
              </a:rPr>
              <a:t>| 3. Långsiktiga resultat</a:t>
            </a:r>
          </a:p>
        </p:txBody>
      </p:sp>
    </p:spTree>
    <p:extLst>
      <p:ext uri="{BB962C8B-B14F-4D97-AF65-F5344CB8AC3E}">
        <p14:creationId xmlns:p14="http://schemas.microsoft.com/office/powerpoint/2010/main" val="457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3">
            <a:extLst>
              <a:ext uri="{FF2B5EF4-FFF2-40B4-BE49-F238E27FC236}">
                <a16:creationId xmlns:a16="http://schemas.microsoft.com/office/drawing/2014/main" id="{FDF096FD-ACA4-4234-A840-6805E0D33144}"/>
              </a:ext>
            </a:extLst>
          </p:cNvPr>
          <p:cNvSpPr txBox="1">
            <a:spLocks/>
          </p:cNvSpPr>
          <p:nvPr/>
        </p:nvSpPr>
        <p:spPr>
          <a:xfrm>
            <a:off x="3427512" y="1393708"/>
            <a:ext cx="5283900" cy="58962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endParaRPr lang="sv-SE" sz="27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C5E67569-8BF3-4DB0-8B8A-CC1777340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31" y="3595748"/>
            <a:ext cx="267189" cy="267189"/>
          </a:xfrm>
          <a:prstGeom prst="rect">
            <a:avLst/>
          </a:prstGeom>
        </p:spPr>
      </p:pic>
      <p:grpSp>
        <p:nvGrpSpPr>
          <p:cNvPr id="33" name="Text box 1">
            <a:extLst>
              <a:ext uri="{FF2B5EF4-FFF2-40B4-BE49-F238E27FC236}">
                <a16:creationId xmlns:a16="http://schemas.microsoft.com/office/drawing/2014/main" id="{721EED63-F59B-4C6B-9F9B-C0E09A95D3C0}"/>
              </a:ext>
            </a:extLst>
          </p:cNvPr>
          <p:cNvGrpSpPr/>
          <p:nvPr/>
        </p:nvGrpSpPr>
        <p:grpSpPr>
          <a:xfrm>
            <a:off x="3615981" y="3373634"/>
            <a:ext cx="1566333" cy="907439"/>
            <a:chOff x="2147467" y="2436166"/>
            <a:chExt cx="2088444" cy="1209919"/>
          </a:xfrm>
        </p:grpSpPr>
        <p:pic>
          <p:nvPicPr>
            <p:cNvPr id="34" name="Bildobjekt 33">
              <a:extLst>
                <a:ext uri="{FF2B5EF4-FFF2-40B4-BE49-F238E27FC236}">
                  <a16:creationId xmlns:a16="http://schemas.microsoft.com/office/drawing/2014/main" id="{735D177D-4645-4F76-9C50-566A21855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233" y="2436166"/>
              <a:ext cx="727460" cy="727460"/>
            </a:xfrm>
            <a:prstGeom prst="rect">
              <a:avLst/>
            </a:prstGeom>
          </p:spPr>
        </p:pic>
        <p:sp>
          <p:nvSpPr>
            <p:cNvPr id="35" name="textruta 34">
              <a:extLst>
                <a:ext uri="{FF2B5EF4-FFF2-40B4-BE49-F238E27FC236}">
                  <a16:creationId xmlns:a16="http://schemas.microsoft.com/office/drawing/2014/main" id="{811F924F-04C9-47AF-BB4B-E024A396AD1E}"/>
                </a:ext>
              </a:extLst>
            </p:cNvPr>
            <p:cNvSpPr txBox="1"/>
            <p:nvPr/>
          </p:nvSpPr>
          <p:spPr>
            <a:xfrm>
              <a:off x="2147467" y="3307530"/>
              <a:ext cx="208844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050" b="1" dirty="0">
                  <a:solidFill>
                    <a:schemeClr val="bg1"/>
                  </a:solidFill>
                </a:rPr>
                <a:t>Vi lägger den i molnet</a:t>
              </a:r>
            </a:p>
          </p:txBody>
        </p:sp>
      </p:grpSp>
      <p:grpSp>
        <p:nvGrpSpPr>
          <p:cNvPr id="87" name="Grupp 86">
            <a:extLst>
              <a:ext uri="{FF2B5EF4-FFF2-40B4-BE49-F238E27FC236}">
                <a16:creationId xmlns:a16="http://schemas.microsoft.com/office/drawing/2014/main" id="{C31D7A6D-1620-4342-9B17-85479FD03F38}"/>
              </a:ext>
            </a:extLst>
          </p:cNvPr>
          <p:cNvGrpSpPr/>
          <p:nvPr/>
        </p:nvGrpSpPr>
        <p:grpSpPr>
          <a:xfrm>
            <a:off x="2057529" y="3429002"/>
            <a:ext cx="1566333" cy="852073"/>
            <a:chOff x="711370" y="3429000"/>
            <a:chExt cx="2088444" cy="1136096"/>
          </a:xfrm>
        </p:grpSpPr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33AD991C-428F-4677-BCEF-D33BD8416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91" y="3429000"/>
              <a:ext cx="642002" cy="642002"/>
            </a:xfrm>
            <a:prstGeom prst="rect">
              <a:avLst/>
            </a:prstGeom>
          </p:spPr>
        </p:pic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F24AB4AD-B866-454C-9D70-181E023E2F6D}"/>
                </a:ext>
              </a:extLst>
            </p:cNvPr>
            <p:cNvSpPr txBox="1"/>
            <p:nvPr/>
          </p:nvSpPr>
          <p:spPr>
            <a:xfrm>
              <a:off x="711370" y="4226542"/>
              <a:ext cx="2088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050" b="1" dirty="0">
                  <a:solidFill>
                    <a:schemeClr val="bg1"/>
                  </a:solidFill>
                </a:rPr>
                <a:t>Standard</a:t>
              </a:r>
            </a:p>
          </p:txBody>
        </p:sp>
      </p:grpSp>
      <p:grpSp>
        <p:nvGrpSpPr>
          <p:cNvPr id="38" name="Text box 2">
            <a:extLst>
              <a:ext uri="{FF2B5EF4-FFF2-40B4-BE49-F238E27FC236}">
                <a16:creationId xmlns:a16="http://schemas.microsoft.com/office/drawing/2014/main" id="{9DBE72CD-8C71-43A6-9897-C4D0437622E4}"/>
              </a:ext>
            </a:extLst>
          </p:cNvPr>
          <p:cNvGrpSpPr/>
          <p:nvPr/>
        </p:nvGrpSpPr>
        <p:grpSpPr>
          <a:xfrm>
            <a:off x="5270389" y="3514733"/>
            <a:ext cx="1566333" cy="928512"/>
            <a:chOff x="2126257" y="2501727"/>
            <a:chExt cx="2088444" cy="1238016"/>
          </a:xfrm>
        </p:grpSpPr>
        <p:pic>
          <p:nvPicPr>
            <p:cNvPr id="39" name="Bildobjekt 38">
              <a:extLst>
                <a:ext uri="{FF2B5EF4-FFF2-40B4-BE49-F238E27FC236}">
                  <a16:creationId xmlns:a16="http://schemas.microsoft.com/office/drawing/2014/main" id="{C97CD51A-E048-46C7-8531-3C0A72778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6842" y="2501727"/>
              <a:ext cx="549998" cy="549998"/>
            </a:xfrm>
            <a:prstGeom prst="rect">
              <a:avLst/>
            </a:prstGeom>
          </p:spPr>
        </p:pic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D1E2F4BE-6A9C-4BF4-A9E5-9EB322B47C2B}"/>
                </a:ext>
              </a:extLst>
            </p:cNvPr>
            <p:cNvSpPr txBox="1"/>
            <p:nvPr/>
          </p:nvSpPr>
          <p:spPr>
            <a:xfrm>
              <a:off x="2126257" y="3185745"/>
              <a:ext cx="208844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050" b="1" dirty="0">
                  <a:solidFill>
                    <a:schemeClr val="bg1"/>
                  </a:solidFill>
                </a:rPr>
                <a:t>Öppnar upp för digitala</a:t>
              </a:r>
            </a:p>
            <a:p>
              <a:pPr algn="ctr"/>
              <a:r>
                <a:rPr lang="sv-SE" sz="1050" b="1" dirty="0">
                  <a:solidFill>
                    <a:schemeClr val="bg1"/>
                  </a:solidFill>
                </a:rPr>
                <a:t>arbetsverktyg</a:t>
              </a:r>
            </a:p>
          </p:txBody>
        </p:sp>
      </p:grpSp>
      <p:pic>
        <p:nvPicPr>
          <p:cNvPr id="64" name="Bildobjekt 63">
            <a:extLst>
              <a:ext uri="{FF2B5EF4-FFF2-40B4-BE49-F238E27FC236}">
                <a16:creationId xmlns:a16="http://schemas.microsoft.com/office/drawing/2014/main" id="{A9E540E3-0A78-44C7-94B2-18E88B32C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20" y="3595748"/>
            <a:ext cx="267189" cy="267189"/>
          </a:xfrm>
          <a:prstGeom prst="rect">
            <a:avLst/>
          </a:prstGeom>
        </p:spPr>
      </p:pic>
      <p:pic>
        <p:nvPicPr>
          <p:cNvPr id="88" name="Bildobjekt 87">
            <a:extLst>
              <a:ext uri="{FF2B5EF4-FFF2-40B4-BE49-F238E27FC236}">
                <a16:creationId xmlns:a16="http://schemas.microsoft.com/office/drawing/2014/main" id="{E4184728-052C-4744-B315-49DC310C9E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99" y="3381138"/>
            <a:ext cx="267189" cy="267189"/>
          </a:xfrm>
          <a:prstGeom prst="rect">
            <a:avLst/>
          </a:prstGeom>
        </p:spPr>
      </p:pic>
      <p:pic>
        <p:nvPicPr>
          <p:cNvPr id="89" name="Bildobjekt 88">
            <a:extLst>
              <a:ext uri="{FF2B5EF4-FFF2-40B4-BE49-F238E27FC236}">
                <a16:creationId xmlns:a16="http://schemas.microsoft.com/office/drawing/2014/main" id="{10E47219-8AF5-4046-96C9-FD4E6442D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55" y="4035330"/>
            <a:ext cx="267189" cy="267189"/>
          </a:xfrm>
          <a:prstGeom prst="rect">
            <a:avLst/>
          </a:prstGeom>
        </p:spPr>
      </p:pic>
      <p:grpSp>
        <p:nvGrpSpPr>
          <p:cNvPr id="90" name="Text box 2">
            <a:extLst>
              <a:ext uri="{FF2B5EF4-FFF2-40B4-BE49-F238E27FC236}">
                <a16:creationId xmlns:a16="http://schemas.microsoft.com/office/drawing/2014/main" id="{488D1837-DAFE-4795-ABCF-9BD3EBF65A3A}"/>
              </a:ext>
            </a:extLst>
          </p:cNvPr>
          <p:cNvGrpSpPr/>
          <p:nvPr/>
        </p:nvGrpSpPr>
        <p:grpSpPr>
          <a:xfrm>
            <a:off x="7871951" y="3295441"/>
            <a:ext cx="1903268" cy="461665"/>
            <a:chOff x="1829357" y="3184498"/>
            <a:chExt cx="2537691" cy="615553"/>
          </a:xfrm>
        </p:grpSpPr>
        <p:pic>
          <p:nvPicPr>
            <p:cNvPr id="91" name="Bildobjekt 90">
              <a:extLst>
                <a:ext uri="{FF2B5EF4-FFF2-40B4-BE49-F238E27FC236}">
                  <a16:creationId xmlns:a16="http://schemas.microsoft.com/office/drawing/2014/main" id="{28B692BF-85CC-4F39-8EA8-2B9D37969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7" y="3302933"/>
              <a:ext cx="364274" cy="364274"/>
            </a:xfrm>
            <a:prstGeom prst="rect">
              <a:avLst/>
            </a:prstGeom>
          </p:spPr>
        </p:pic>
        <p:sp>
          <p:nvSpPr>
            <p:cNvPr id="92" name="textruta 91">
              <a:extLst>
                <a:ext uri="{FF2B5EF4-FFF2-40B4-BE49-F238E27FC236}">
                  <a16:creationId xmlns:a16="http://schemas.microsoft.com/office/drawing/2014/main" id="{55E364EB-8084-4FAC-956F-7F1BAFABA2AA}"/>
                </a:ext>
              </a:extLst>
            </p:cNvPr>
            <p:cNvSpPr txBox="1"/>
            <p:nvPr/>
          </p:nvSpPr>
          <p:spPr>
            <a:xfrm>
              <a:off x="2278604" y="3184498"/>
              <a:ext cx="20884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</a:rPr>
                <a:t>Ge kollegor tillgång</a:t>
              </a:r>
            </a:p>
            <a:p>
              <a:r>
                <a:rPr lang="sv-SE" sz="1200" b="1" dirty="0">
                  <a:solidFill>
                    <a:schemeClr val="bg1"/>
                  </a:solidFill>
                </a:rPr>
                <a:t>till informationen</a:t>
              </a:r>
            </a:p>
          </p:txBody>
        </p:sp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43440133-99D9-4D20-A788-D04EE12B274B}"/>
              </a:ext>
            </a:extLst>
          </p:cNvPr>
          <p:cNvGrpSpPr/>
          <p:nvPr/>
        </p:nvGrpSpPr>
        <p:grpSpPr>
          <a:xfrm>
            <a:off x="7891597" y="3946695"/>
            <a:ext cx="1901161" cy="461665"/>
            <a:chOff x="8490128" y="4119261"/>
            <a:chExt cx="2534881" cy="615553"/>
          </a:xfrm>
        </p:grpSpPr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695B8C89-555A-4967-9AA9-51EE0DA0133C}"/>
                </a:ext>
              </a:extLst>
            </p:cNvPr>
            <p:cNvSpPr txBox="1"/>
            <p:nvPr/>
          </p:nvSpPr>
          <p:spPr>
            <a:xfrm>
              <a:off x="8936565" y="4119261"/>
              <a:ext cx="208844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</a:rPr>
                <a:t>Ge revisor tillgång</a:t>
              </a:r>
            </a:p>
            <a:p>
              <a:r>
                <a:rPr lang="sv-SE" sz="1200" b="1" dirty="0">
                  <a:solidFill>
                    <a:schemeClr val="bg1"/>
                  </a:solidFill>
                </a:rPr>
                <a:t>till informationen</a:t>
              </a:r>
            </a:p>
          </p:txBody>
        </p:sp>
        <p:pic>
          <p:nvPicPr>
            <p:cNvPr id="96" name="Picture 13">
              <a:extLst>
                <a:ext uri="{FF2B5EF4-FFF2-40B4-BE49-F238E27FC236}">
                  <a16:creationId xmlns:a16="http://schemas.microsoft.com/office/drawing/2014/main" id="{2E587840-970A-4F2D-B481-C669D446F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0128" y="4237439"/>
              <a:ext cx="394180" cy="39418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24AAC80-508D-45AA-AAA2-3AFEF0B3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>
              <a:defRPr/>
            </a:pPr>
            <a:r>
              <a:rPr lang="sv-SE" b="0" dirty="0">
                <a:solidFill>
                  <a:schemeClr val="bg1"/>
                </a:solidFill>
              </a:rPr>
              <a:t>HUR VI TAR EN STANDARD </a:t>
            </a:r>
            <a:br>
              <a:rPr lang="sv-SE" b="0" dirty="0">
                <a:solidFill>
                  <a:schemeClr val="bg1"/>
                </a:solidFill>
              </a:rPr>
            </a:br>
            <a:r>
              <a:rPr lang="sv-SE" b="0" dirty="0">
                <a:solidFill>
                  <a:schemeClr val="bg1"/>
                </a:solidFill>
              </a:rPr>
              <a:t>FRÅN</a:t>
            </a:r>
            <a:r>
              <a:rPr lang="sv-SE" dirty="0">
                <a:solidFill>
                  <a:schemeClr val="bg1"/>
                </a:solidFill>
              </a:rPr>
              <a:t> PDF </a:t>
            </a:r>
            <a:r>
              <a:rPr lang="sv-SE" b="0" dirty="0">
                <a:solidFill>
                  <a:schemeClr val="bg1"/>
                </a:solidFill>
              </a:rPr>
              <a:t>TILL</a:t>
            </a:r>
            <a:r>
              <a:rPr lang="sv-SE" dirty="0">
                <a:solidFill>
                  <a:schemeClr val="bg1"/>
                </a:solidFill>
              </a:rPr>
              <a:t> DIGITALT ARBETSVERKTYG</a:t>
            </a:r>
            <a:br>
              <a:rPr lang="sv-SE" dirty="0"/>
            </a:br>
            <a:endParaRPr lang="sv-SE" dirty="0"/>
          </a:p>
        </p:txBody>
      </p:sp>
      <p:sp>
        <p:nvSpPr>
          <p:cNvPr id="75" name="Rektangel: rundade hörn 74">
            <a:extLst>
              <a:ext uri="{FF2B5EF4-FFF2-40B4-BE49-F238E27FC236}">
                <a16:creationId xmlns:a16="http://schemas.microsoft.com/office/drawing/2014/main" id="{C9F9CFD1-D7FB-46D6-9856-526AF6D7C700}"/>
              </a:ext>
            </a:extLst>
          </p:cNvPr>
          <p:cNvSpPr/>
          <p:nvPr/>
        </p:nvSpPr>
        <p:spPr>
          <a:xfrm>
            <a:off x="6647076" y="2270256"/>
            <a:ext cx="913703" cy="900076"/>
          </a:xfrm>
          <a:prstGeom prst="roundRect">
            <a:avLst>
              <a:gd name="adj" fmla="val 5538"/>
            </a:avLst>
          </a:prstGeom>
          <a:solidFill>
            <a:srgbClr val="F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bg1"/>
              </a:solidFill>
            </a:endParaRPr>
          </a:p>
          <a:p>
            <a:pPr algn="ctr"/>
            <a:endParaRPr lang="sv-SE" sz="1400" b="1" dirty="0">
              <a:solidFill>
                <a:schemeClr val="bg1"/>
              </a:solidFill>
            </a:endParaRPr>
          </a:p>
          <a:p>
            <a:pPr algn="ctr"/>
            <a:r>
              <a:rPr lang="sv-SE" sz="900" b="1" dirty="0">
                <a:solidFill>
                  <a:schemeClr val="bg1"/>
                </a:solidFill>
              </a:rPr>
              <a:t>Dokumentera</a:t>
            </a:r>
          </a:p>
          <a:p>
            <a:pPr algn="ctr"/>
            <a:r>
              <a:rPr lang="sv-SE" sz="900" b="1" dirty="0">
                <a:solidFill>
                  <a:schemeClr val="bg1"/>
                </a:solidFill>
              </a:rPr>
              <a:t>information</a:t>
            </a:r>
          </a:p>
        </p:txBody>
      </p:sp>
      <p:pic>
        <p:nvPicPr>
          <p:cNvPr id="76" name="Bildobjekt 75">
            <a:extLst>
              <a:ext uri="{FF2B5EF4-FFF2-40B4-BE49-F238E27FC236}">
                <a16:creationId xmlns:a16="http://schemas.microsoft.com/office/drawing/2014/main" id="{1CD16E45-6ADC-4D4B-AC8D-EE00510482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96" y="2381608"/>
            <a:ext cx="247865" cy="247863"/>
          </a:xfrm>
          <a:prstGeom prst="rect">
            <a:avLst/>
          </a:prstGeom>
          <a:solidFill>
            <a:srgbClr val="F0434E"/>
          </a:solidFill>
        </p:spPr>
      </p:pic>
      <p:cxnSp>
        <p:nvCxnSpPr>
          <p:cNvPr id="70" name="Rak koppling 69">
            <a:extLst>
              <a:ext uri="{FF2B5EF4-FFF2-40B4-BE49-F238E27FC236}">
                <a16:creationId xmlns:a16="http://schemas.microsoft.com/office/drawing/2014/main" id="{F4286CB0-D4D6-4923-87AC-25A6A89373E1}"/>
              </a:ext>
            </a:extLst>
          </p:cNvPr>
          <p:cNvCxnSpPr>
            <a:cxnSpLocks/>
          </p:cNvCxnSpPr>
          <p:nvPr/>
        </p:nvCxnSpPr>
        <p:spPr>
          <a:xfrm flipH="1">
            <a:off x="6345570" y="3136946"/>
            <a:ext cx="632699" cy="370204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ktangel: rundade hörn 77">
            <a:extLst>
              <a:ext uri="{FF2B5EF4-FFF2-40B4-BE49-F238E27FC236}">
                <a16:creationId xmlns:a16="http://schemas.microsoft.com/office/drawing/2014/main" id="{F9857F6B-0CD5-4C91-96CF-D9594AF020D1}"/>
              </a:ext>
            </a:extLst>
          </p:cNvPr>
          <p:cNvSpPr/>
          <p:nvPr/>
        </p:nvSpPr>
        <p:spPr>
          <a:xfrm>
            <a:off x="5627092" y="2265151"/>
            <a:ext cx="913703" cy="900076"/>
          </a:xfrm>
          <a:prstGeom prst="roundRect">
            <a:avLst>
              <a:gd name="adj" fmla="val 5538"/>
            </a:avLst>
          </a:prstGeom>
          <a:solidFill>
            <a:srgbClr val="F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bg1"/>
              </a:solidFill>
            </a:endParaRPr>
          </a:p>
          <a:p>
            <a:pPr algn="ctr"/>
            <a:endParaRPr lang="sv-SE" sz="1400" b="1" dirty="0">
              <a:solidFill>
                <a:schemeClr val="bg1"/>
              </a:solidFill>
            </a:endParaRPr>
          </a:p>
          <a:p>
            <a:pPr algn="ctr"/>
            <a:r>
              <a:rPr lang="sv-SE" sz="900" b="1" dirty="0">
                <a:solidFill>
                  <a:schemeClr val="bg1"/>
                </a:solidFill>
              </a:rPr>
              <a:t>Delegera uppgifter</a:t>
            </a:r>
          </a:p>
        </p:txBody>
      </p:sp>
      <p:pic>
        <p:nvPicPr>
          <p:cNvPr id="79" name="Bildobjekt 78">
            <a:extLst>
              <a:ext uri="{FF2B5EF4-FFF2-40B4-BE49-F238E27FC236}">
                <a16:creationId xmlns:a16="http://schemas.microsoft.com/office/drawing/2014/main" id="{11069443-DF91-4A8A-90D9-3DF233DE2C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53" y="2353395"/>
            <a:ext cx="269779" cy="269779"/>
          </a:xfrm>
          <a:prstGeom prst="rect">
            <a:avLst/>
          </a:prstGeom>
          <a:solidFill>
            <a:srgbClr val="F0434E"/>
          </a:solidFill>
        </p:spPr>
      </p:pic>
      <p:cxnSp>
        <p:nvCxnSpPr>
          <p:cNvPr id="67" name="Rak koppling 66">
            <a:extLst>
              <a:ext uri="{FF2B5EF4-FFF2-40B4-BE49-F238E27FC236}">
                <a16:creationId xmlns:a16="http://schemas.microsoft.com/office/drawing/2014/main" id="{44825057-1DAC-4D77-ADD6-DDEF58D2DCB5}"/>
              </a:ext>
            </a:extLst>
          </p:cNvPr>
          <p:cNvCxnSpPr>
            <a:cxnSpLocks/>
          </p:cNvCxnSpPr>
          <p:nvPr/>
        </p:nvCxnSpPr>
        <p:spPr>
          <a:xfrm>
            <a:off x="6047100" y="3113853"/>
            <a:ext cx="15907" cy="281164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ktangel: rundade hörn 79">
            <a:extLst>
              <a:ext uri="{FF2B5EF4-FFF2-40B4-BE49-F238E27FC236}">
                <a16:creationId xmlns:a16="http://schemas.microsoft.com/office/drawing/2014/main" id="{6883FDF7-5031-4B7A-93F6-D8511863E224}"/>
              </a:ext>
            </a:extLst>
          </p:cNvPr>
          <p:cNvSpPr/>
          <p:nvPr/>
        </p:nvSpPr>
        <p:spPr>
          <a:xfrm>
            <a:off x="4604787" y="2264412"/>
            <a:ext cx="913703" cy="900076"/>
          </a:xfrm>
          <a:prstGeom prst="roundRect">
            <a:avLst>
              <a:gd name="adj" fmla="val 5538"/>
            </a:avLst>
          </a:prstGeom>
          <a:solidFill>
            <a:srgbClr val="F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bg1"/>
              </a:solidFill>
            </a:endParaRPr>
          </a:p>
          <a:p>
            <a:pPr algn="ctr"/>
            <a:endParaRPr lang="sv-SE" sz="1400" b="1" dirty="0">
              <a:solidFill>
                <a:schemeClr val="bg1"/>
              </a:solidFill>
            </a:endParaRPr>
          </a:p>
          <a:p>
            <a:pPr algn="ctr"/>
            <a:r>
              <a:rPr lang="sv-SE" sz="900" b="1" dirty="0">
                <a:solidFill>
                  <a:schemeClr val="bg1"/>
                </a:solidFill>
              </a:rPr>
              <a:t>Gör </a:t>
            </a:r>
            <a:r>
              <a:rPr lang="sv-SE" sz="900" b="1" dirty="0" err="1">
                <a:solidFill>
                  <a:schemeClr val="bg1"/>
                </a:solidFill>
              </a:rPr>
              <a:t>väsentlighets-analys</a:t>
            </a:r>
            <a:endParaRPr lang="sv-SE" sz="900" b="1" dirty="0">
              <a:solidFill>
                <a:schemeClr val="bg1"/>
              </a:solidFill>
            </a:endParaRPr>
          </a:p>
        </p:txBody>
      </p:sp>
      <p:pic>
        <p:nvPicPr>
          <p:cNvPr id="81" name="Bildobjekt 80">
            <a:extLst>
              <a:ext uri="{FF2B5EF4-FFF2-40B4-BE49-F238E27FC236}">
                <a16:creationId xmlns:a16="http://schemas.microsoft.com/office/drawing/2014/main" id="{917F2C28-7537-4634-985F-C425D0CE92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86" y="2364752"/>
            <a:ext cx="246504" cy="246504"/>
          </a:xfrm>
          <a:prstGeom prst="rect">
            <a:avLst/>
          </a:prstGeom>
          <a:solidFill>
            <a:srgbClr val="F0434E"/>
          </a:solidFill>
        </p:spPr>
      </p:pic>
      <p:cxnSp>
        <p:nvCxnSpPr>
          <p:cNvPr id="66" name="Rak koppling 65">
            <a:extLst>
              <a:ext uri="{FF2B5EF4-FFF2-40B4-BE49-F238E27FC236}">
                <a16:creationId xmlns:a16="http://schemas.microsoft.com/office/drawing/2014/main" id="{A4778CB3-7EA4-41F5-99FD-9D2AD03CEE4B}"/>
              </a:ext>
            </a:extLst>
          </p:cNvPr>
          <p:cNvCxnSpPr>
            <a:cxnSpLocks/>
          </p:cNvCxnSpPr>
          <p:nvPr/>
        </p:nvCxnSpPr>
        <p:spPr>
          <a:xfrm>
            <a:off x="5277232" y="3116725"/>
            <a:ext cx="480152" cy="33244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ktangel: rundade hörn 81">
            <a:extLst>
              <a:ext uri="{FF2B5EF4-FFF2-40B4-BE49-F238E27FC236}">
                <a16:creationId xmlns:a16="http://schemas.microsoft.com/office/drawing/2014/main" id="{97680725-A625-4E08-8672-9BA19CE9D14E}"/>
              </a:ext>
            </a:extLst>
          </p:cNvPr>
          <p:cNvSpPr/>
          <p:nvPr/>
        </p:nvSpPr>
        <p:spPr>
          <a:xfrm>
            <a:off x="6647076" y="4660767"/>
            <a:ext cx="913703" cy="900076"/>
          </a:xfrm>
          <a:prstGeom prst="roundRect">
            <a:avLst>
              <a:gd name="adj" fmla="val 5538"/>
            </a:avLst>
          </a:prstGeom>
          <a:solidFill>
            <a:srgbClr val="F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bg1"/>
              </a:solidFill>
            </a:endParaRPr>
          </a:p>
          <a:p>
            <a:pPr algn="ctr"/>
            <a:endParaRPr lang="sv-SE" sz="1400" b="1" dirty="0">
              <a:solidFill>
                <a:schemeClr val="bg1"/>
              </a:solidFill>
            </a:endParaRPr>
          </a:p>
          <a:p>
            <a:pPr algn="ctr"/>
            <a:r>
              <a:rPr lang="sv-SE" sz="900" b="1" dirty="0">
                <a:solidFill>
                  <a:schemeClr val="bg1"/>
                </a:solidFill>
              </a:rPr>
              <a:t>Hantera avvikelser</a:t>
            </a:r>
          </a:p>
        </p:txBody>
      </p:sp>
      <p:pic>
        <p:nvPicPr>
          <p:cNvPr id="83" name="Bildobjekt 82">
            <a:extLst>
              <a:ext uri="{FF2B5EF4-FFF2-40B4-BE49-F238E27FC236}">
                <a16:creationId xmlns:a16="http://schemas.microsoft.com/office/drawing/2014/main" id="{7E637CDC-8CB7-40E0-8E3C-2AB41AD6B18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58" y="4746825"/>
            <a:ext cx="267045" cy="295624"/>
          </a:xfrm>
          <a:prstGeom prst="rect">
            <a:avLst/>
          </a:prstGeom>
          <a:solidFill>
            <a:srgbClr val="F0434E"/>
          </a:solidFill>
        </p:spPr>
      </p:pic>
      <p:sp>
        <p:nvSpPr>
          <p:cNvPr id="85" name="Rektangel: rundade hörn 84">
            <a:extLst>
              <a:ext uri="{FF2B5EF4-FFF2-40B4-BE49-F238E27FC236}">
                <a16:creationId xmlns:a16="http://schemas.microsoft.com/office/drawing/2014/main" id="{2E17C2F9-5896-4691-9A46-93C6B4C05E9E}"/>
              </a:ext>
            </a:extLst>
          </p:cNvPr>
          <p:cNvSpPr/>
          <p:nvPr/>
        </p:nvSpPr>
        <p:spPr>
          <a:xfrm>
            <a:off x="5648287" y="4646716"/>
            <a:ext cx="913703" cy="900076"/>
          </a:xfrm>
          <a:prstGeom prst="roundRect">
            <a:avLst>
              <a:gd name="adj" fmla="val 5538"/>
            </a:avLst>
          </a:prstGeom>
          <a:solidFill>
            <a:srgbClr val="F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bg1"/>
              </a:solidFill>
            </a:endParaRPr>
          </a:p>
          <a:p>
            <a:pPr algn="ctr"/>
            <a:endParaRPr lang="sv-SE" sz="1400" b="1" dirty="0">
              <a:solidFill>
                <a:schemeClr val="bg1"/>
              </a:solidFill>
            </a:endParaRPr>
          </a:p>
          <a:p>
            <a:pPr algn="ctr"/>
            <a:r>
              <a:rPr lang="sv-SE" sz="900" b="1" dirty="0">
                <a:solidFill>
                  <a:schemeClr val="bg1"/>
                </a:solidFill>
              </a:rPr>
              <a:t>Gör nuläges- &amp;</a:t>
            </a:r>
          </a:p>
          <a:p>
            <a:pPr algn="ctr"/>
            <a:r>
              <a:rPr lang="sv-SE" sz="900" b="1" dirty="0">
                <a:solidFill>
                  <a:schemeClr val="bg1"/>
                </a:solidFill>
              </a:rPr>
              <a:t>gapanalys</a:t>
            </a:r>
          </a:p>
        </p:txBody>
      </p:sp>
      <p:cxnSp>
        <p:nvCxnSpPr>
          <p:cNvPr id="73" name="Rak koppling 72">
            <a:extLst>
              <a:ext uri="{FF2B5EF4-FFF2-40B4-BE49-F238E27FC236}">
                <a16:creationId xmlns:a16="http://schemas.microsoft.com/office/drawing/2014/main" id="{A725B64B-1B1B-49FC-9061-6AA5C08FFF2D}"/>
              </a:ext>
            </a:extLst>
          </p:cNvPr>
          <p:cNvCxnSpPr>
            <a:cxnSpLocks/>
          </p:cNvCxnSpPr>
          <p:nvPr/>
        </p:nvCxnSpPr>
        <p:spPr>
          <a:xfrm flipH="1" flipV="1">
            <a:off x="6633847" y="4281073"/>
            <a:ext cx="358977" cy="43501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Bildobjekt 85">
            <a:extLst>
              <a:ext uri="{FF2B5EF4-FFF2-40B4-BE49-F238E27FC236}">
                <a16:creationId xmlns:a16="http://schemas.microsoft.com/office/drawing/2014/main" id="{493E0331-D5F1-4BC1-A499-E2F7A141EA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32" y="4749755"/>
            <a:ext cx="217979" cy="217979"/>
          </a:xfrm>
          <a:prstGeom prst="rect">
            <a:avLst/>
          </a:prstGeom>
          <a:solidFill>
            <a:srgbClr val="F0434E"/>
          </a:solidFill>
        </p:spPr>
      </p:pic>
      <p:sp>
        <p:nvSpPr>
          <p:cNvPr id="93" name="Rektangel: rundade hörn 92">
            <a:extLst>
              <a:ext uri="{FF2B5EF4-FFF2-40B4-BE49-F238E27FC236}">
                <a16:creationId xmlns:a16="http://schemas.microsoft.com/office/drawing/2014/main" id="{E8DE9FED-364F-4C3E-A254-E01770B5C42E}"/>
              </a:ext>
            </a:extLst>
          </p:cNvPr>
          <p:cNvSpPr/>
          <p:nvPr/>
        </p:nvSpPr>
        <p:spPr>
          <a:xfrm>
            <a:off x="4623480" y="4649607"/>
            <a:ext cx="913703" cy="900076"/>
          </a:xfrm>
          <a:prstGeom prst="roundRect">
            <a:avLst>
              <a:gd name="adj" fmla="val 5538"/>
            </a:avLst>
          </a:prstGeom>
          <a:solidFill>
            <a:srgbClr val="F04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b="1" dirty="0">
              <a:solidFill>
                <a:schemeClr val="bg1"/>
              </a:solidFill>
            </a:endParaRPr>
          </a:p>
          <a:p>
            <a:pPr algn="ctr"/>
            <a:endParaRPr lang="sv-SE" sz="1400" b="1" dirty="0">
              <a:solidFill>
                <a:schemeClr val="bg1"/>
              </a:solidFill>
            </a:endParaRPr>
          </a:p>
          <a:p>
            <a:pPr algn="ctr"/>
            <a:r>
              <a:rPr lang="sv-SE" sz="900" b="1" dirty="0">
                <a:solidFill>
                  <a:schemeClr val="bg1"/>
                </a:solidFill>
              </a:rPr>
              <a:t>Sätt</a:t>
            </a:r>
          </a:p>
          <a:p>
            <a:pPr algn="ctr"/>
            <a:r>
              <a:rPr lang="sv-SE" sz="900" b="1" dirty="0">
                <a:solidFill>
                  <a:schemeClr val="bg1"/>
                </a:solidFill>
              </a:rPr>
              <a:t>Mål</a:t>
            </a:r>
          </a:p>
          <a:p>
            <a:pPr algn="ctr"/>
            <a:endParaRPr lang="sv-SE" sz="900" b="1" dirty="0">
              <a:solidFill>
                <a:schemeClr val="bg1"/>
              </a:solidFill>
            </a:endParaRPr>
          </a:p>
        </p:txBody>
      </p:sp>
      <p:cxnSp>
        <p:nvCxnSpPr>
          <p:cNvPr id="77" name="Rak koppling 76">
            <a:extLst>
              <a:ext uri="{FF2B5EF4-FFF2-40B4-BE49-F238E27FC236}">
                <a16:creationId xmlns:a16="http://schemas.microsoft.com/office/drawing/2014/main" id="{596FFB15-3576-4958-8AAC-82ED81788A1B}"/>
              </a:ext>
            </a:extLst>
          </p:cNvPr>
          <p:cNvCxnSpPr>
            <a:cxnSpLocks/>
          </p:cNvCxnSpPr>
          <p:nvPr/>
        </p:nvCxnSpPr>
        <p:spPr>
          <a:xfrm flipV="1">
            <a:off x="6069462" y="4408360"/>
            <a:ext cx="0" cy="283551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Bildobjekt 103">
            <a:extLst>
              <a:ext uri="{FF2B5EF4-FFF2-40B4-BE49-F238E27FC236}">
                <a16:creationId xmlns:a16="http://schemas.microsoft.com/office/drawing/2014/main" id="{E8B2DC42-AC04-423C-9031-FDE6B255AA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93" y="4741626"/>
            <a:ext cx="217979" cy="217979"/>
          </a:xfrm>
          <a:prstGeom prst="rect">
            <a:avLst/>
          </a:prstGeom>
          <a:solidFill>
            <a:srgbClr val="F0434E"/>
          </a:solidFill>
        </p:spPr>
      </p:pic>
      <p:cxnSp>
        <p:nvCxnSpPr>
          <p:cNvPr id="84" name="Rak koppling 83">
            <a:extLst>
              <a:ext uri="{FF2B5EF4-FFF2-40B4-BE49-F238E27FC236}">
                <a16:creationId xmlns:a16="http://schemas.microsoft.com/office/drawing/2014/main" id="{9F67C98D-06D4-44B4-B4F8-37C25BF7F15B}"/>
              </a:ext>
            </a:extLst>
          </p:cNvPr>
          <p:cNvCxnSpPr>
            <a:cxnSpLocks/>
          </p:cNvCxnSpPr>
          <p:nvPr/>
        </p:nvCxnSpPr>
        <p:spPr>
          <a:xfrm flipV="1">
            <a:off x="5119096" y="4311686"/>
            <a:ext cx="308970" cy="400624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12D6C8-1BC6-44B9-8205-01ACF1FB6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566" y="62318"/>
            <a:ext cx="6234611" cy="6028697"/>
          </a:xfrm>
          <a:prstGeom prst="rect">
            <a:avLst/>
          </a:prstGeom>
        </p:spPr>
      </p:pic>
      <p:grpSp>
        <p:nvGrpSpPr>
          <p:cNvPr id="19" name="Grupp 22">
            <a:extLst>
              <a:ext uri="{FF2B5EF4-FFF2-40B4-BE49-F238E27FC236}">
                <a16:creationId xmlns:a16="http://schemas.microsoft.com/office/drawing/2014/main" id="{E62A0384-CA89-4910-B4B6-78B4C050223C}"/>
              </a:ext>
            </a:extLst>
          </p:cNvPr>
          <p:cNvGrpSpPr/>
          <p:nvPr/>
        </p:nvGrpSpPr>
        <p:grpSpPr>
          <a:xfrm>
            <a:off x="475577" y="1846597"/>
            <a:ext cx="2018271" cy="1439561"/>
            <a:chOff x="247135" y="1756720"/>
            <a:chExt cx="2018271" cy="1439561"/>
          </a:xfrm>
          <a:solidFill>
            <a:srgbClr val="4A6F98"/>
          </a:solidFill>
        </p:grpSpPr>
        <p:grpSp>
          <p:nvGrpSpPr>
            <p:cNvPr id="21" name="Grupp 23">
              <a:extLst>
                <a:ext uri="{FF2B5EF4-FFF2-40B4-BE49-F238E27FC236}">
                  <a16:creationId xmlns:a16="http://schemas.microsoft.com/office/drawing/2014/main" id="{512F6C69-8457-4BA0-B2D1-D70B2AEB92FF}"/>
                </a:ext>
              </a:extLst>
            </p:cNvPr>
            <p:cNvGrpSpPr/>
            <p:nvPr/>
          </p:nvGrpSpPr>
          <p:grpSpPr>
            <a:xfrm>
              <a:off x="247135" y="1756720"/>
              <a:ext cx="2018271" cy="1439561"/>
              <a:chOff x="247135" y="1756720"/>
              <a:chExt cx="2018271" cy="1439561"/>
            </a:xfrm>
            <a:grpFill/>
          </p:grpSpPr>
          <p:sp>
            <p:nvSpPr>
              <p:cNvPr id="23" name="Rektangel: rundade hörn 25">
                <a:extLst>
                  <a:ext uri="{FF2B5EF4-FFF2-40B4-BE49-F238E27FC236}">
                    <a16:creationId xmlns:a16="http://schemas.microsoft.com/office/drawing/2014/main" id="{FB8151DC-6A60-47C4-9E4B-C2BE80177708}"/>
                  </a:ext>
                </a:extLst>
              </p:cNvPr>
              <p:cNvSpPr/>
              <p:nvPr/>
            </p:nvSpPr>
            <p:spPr>
              <a:xfrm>
                <a:off x="247135" y="1756720"/>
                <a:ext cx="1894703" cy="1439561"/>
              </a:xfrm>
              <a:prstGeom prst="roundRect">
                <a:avLst>
                  <a:gd name="adj" fmla="val 21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Likbent triangel 26">
                <a:extLst>
                  <a:ext uri="{FF2B5EF4-FFF2-40B4-BE49-F238E27FC236}">
                    <a16:creationId xmlns:a16="http://schemas.microsoft.com/office/drawing/2014/main" id="{FCF8C5E0-2E31-4D8F-BE67-791EF84E5B6D}"/>
                  </a:ext>
                </a:extLst>
              </p:cNvPr>
              <p:cNvSpPr/>
              <p:nvPr/>
            </p:nvSpPr>
            <p:spPr>
              <a:xfrm rot="5400000">
                <a:off x="2100649" y="2107341"/>
                <a:ext cx="205946" cy="12356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ruta 24">
              <a:extLst>
                <a:ext uri="{FF2B5EF4-FFF2-40B4-BE49-F238E27FC236}">
                  <a16:creationId xmlns:a16="http://schemas.microsoft.com/office/drawing/2014/main" id="{7A5D2724-9F32-4F38-968D-4E1D80736542}"/>
                </a:ext>
              </a:extLst>
            </p:cNvPr>
            <p:cNvSpPr txBox="1"/>
            <p:nvPr/>
          </p:nvSpPr>
          <p:spPr>
            <a:xfrm>
              <a:off x="345989" y="1878227"/>
              <a:ext cx="1672281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sv-SE" dirty="0">
                  <a:solidFill>
                    <a:schemeClr val="bg1"/>
                  </a:solidFill>
                </a:rPr>
                <a:t>Överblick över alla standarder organisationen har tillgång till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Rektangel: rundade hörn 9">
            <a:extLst>
              <a:ext uri="{FF2B5EF4-FFF2-40B4-BE49-F238E27FC236}">
                <a16:creationId xmlns:a16="http://schemas.microsoft.com/office/drawing/2014/main" id="{CFC315BD-50FD-4544-9D8A-BB019E7ECA51}"/>
              </a:ext>
            </a:extLst>
          </p:cNvPr>
          <p:cNvSpPr/>
          <p:nvPr/>
        </p:nvSpPr>
        <p:spPr>
          <a:xfrm>
            <a:off x="8411647" y="3076666"/>
            <a:ext cx="2141838" cy="920576"/>
          </a:xfrm>
          <a:prstGeom prst="roundRect">
            <a:avLst>
              <a:gd name="adj" fmla="val 2157"/>
            </a:avLst>
          </a:prstGeom>
          <a:solidFill>
            <a:srgbClr val="4A6F9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ruta 12">
            <a:extLst>
              <a:ext uri="{FF2B5EF4-FFF2-40B4-BE49-F238E27FC236}">
                <a16:creationId xmlns:a16="http://schemas.microsoft.com/office/drawing/2014/main" id="{8441CB0E-4D2B-4267-A67E-6B7DBE7E4A74}"/>
              </a:ext>
            </a:extLst>
          </p:cNvPr>
          <p:cNvSpPr txBox="1"/>
          <p:nvPr/>
        </p:nvSpPr>
        <p:spPr>
          <a:xfrm>
            <a:off x="8522857" y="3213788"/>
            <a:ext cx="191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Klicka för att öppna standarden</a:t>
            </a:r>
          </a:p>
        </p:txBody>
      </p:sp>
      <p:sp>
        <p:nvSpPr>
          <p:cNvPr id="35" name="Likbent triangel 10">
            <a:extLst>
              <a:ext uri="{FF2B5EF4-FFF2-40B4-BE49-F238E27FC236}">
                <a16:creationId xmlns:a16="http://schemas.microsoft.com/office/drawing/2014/main" id="{EEBFDD55-8F76-41FA-A73B-356A002EBC7E}"/>
              </a:ext>
            </a:extLst>
          </p:cNvPr>
          <p:cNvSpPr/>
          <p:nvPr/>
        </p:nvSpPr>
        <p:spPr>
          <a:xfrm rot="16200000">
            <a:off x="8255819" y="3475170"/>
            <a:ext cx="205946" cy="123568"/>
          </a:xfrm>
          <a:prstGeom prst="triangle">
            <a:avLst/>
          </a:prstGeom>
          <a:solidFill>
            <a:schemeClr val="accent2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7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B9290-3DD0-49BA-A5FC-F367002AA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631" y="277035"/>
            <a:ext cx="6221876" cy="6011474"/>
          </a:xfrm>
          <a:prstGeom prst="rect">
            <a:avLst/>
          </a:prstGeom>
        </p:spPr>
      </p:pic>
      <p:grpSp>
        <p:nvGrpSpPr>
          <p:cNvPr id="16" name="Grupp 7">
            <a:extLst>
              <a:ext uri="{FF2B5EF4-FFF2-40B4-BE49-F238E27FC236}">
                <a16:creationId xmlns:a16="http://schemas.microsoft.com/office/drawing/2014/main" id="{4EB696D2-DACE-44AA-990E-5FF206F9791D}"/>
              </a:ext>
            </a:extLst>
          </p:cNvPr>
          <p:cNvGrpSpPr/>
          <p:nvPr/>
        </p:nvGrpSpPr>
        <p:grpSpPr>
          <a:xfrm>
            <a:off x="457200" y="4543864"/>
            <a:ext cx="2497757" cy="740657"/>
            <a:chOff x="247135" y="1756721"/>
            <a:chExt cx="2018271" cy="916458"/>
          </a:xfrm>
          <a:solidFill>
            <a:srgbClr val="4A6F98"/>
          </a:solidFill>
        </p:grpSpPr>
        <p:sp>
          <p:nvSpPr>
            <p:cNvPr id="18" name="Rektangel: rundade hörn 10">
              <a:extLst>
                <a:ext uri="{FF2B5EF4-FFF2-40B4-BE49-F238E27FC236}">
                  <a16:creationId xmlns:a16="http://schemas.microsoft.com/office/drawing/2014/main" id="{9BB1C570-A1EA-4738-BBB2-A40F81AC2811}"/>
                </a:ext>
              </a:extLst>
            </p:cNvPr>
            <p:cNvSpPr/>
            <p:nvPr/>
          </p:nvSpPr>
          <p:spPr>
            <a:xfrm>
              <a:off x="247135" y="1756721"/>
              <a:ext cx="1894703" cy="916458"/>
            </a:xfrm>
            <a:prstGeom prst="roundRect">
              <a:avLst>
                <a:gd name="adj" fmla="val 21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Likbent triangel 11">
              <a:extLst>
                <a:ext uri="{FF2B5EF4-FFF2-40B4-BE49-F238E27FC236}">
                  <a16:creationId xmlns:a16="http://schemas.microsoft.com/office/drawing/2014/main" id="{C15EB565-F111-45CF-8255-90AFE4D7033D}"/>
                </a:ext>
              </a:extLst>
            </p:cNvPr>
            <p:cNvSpPr/>
            <p:nvPr/>
          </p:nvSpPr>
          <p:spPr>
            <a:xfrm rot="5400000">
              <a:off x="2100649" y="2107341"/>
              <a:ext cx="205946" cy="12356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upp 12">
            <a:extLst>
              <a:ext uri="{FF2B5EF4-FFF2-40B4-BE49-F238E27FC236}">
                <a16:creationId xmlns:a16="http://schemas.microsoft.com/office/drawing/2014/main" id="{824F62A5-0DB0-42DE-B732-1B0882414750}"/>
              </a:ext>
            </a:extLst>
          </p:cNvPr>
          <p:cNvGrpSpPr/>
          <p:nvPr/>
        </p:nvGrpSpPr>
        <p:grpSpPr>
          <a:xfrm>
            <a:off x="680876" y="695379"/>
            <a:ext cx="2018271" cy="607027"/>
            <a:chOff x="247135" y="1878227"/>
            <a:chExt cx="2018271" cy="607027"/>
          </a:xfrm>
          <a:solidFill>
            <a:srgbClr val="4A6F98"/>
          </a:solidFill>
        </p:grpSpPr>
        <p:grpSp>
          <p:nvGrpSpPr>
            <p:cNvPr id="22" name="Grupp 13">
              <a:extLst>
                <a:ext uri="{FF2B5EF4-FFF2-40B4-BE49-F238E27FC236}">
                  <a16:creationId xmlns:a16="http://schemas.microsoft.com/office/drawing/2014/main" id="{A09BC2E3-5B5D-4447-AAC1-B8975CDA059F}"/>
                </a:ext>
              </a:extLst>
            </p:cNvPr>
            <p:cNvGrpSpPr/>
            <p:nvPr/>
          </p:nvGrpSpPr>
          <p:grpSpPr>
            <a:xfrm>
              <a:off x="247135" y="1878227"/>
              <a:ext cx="2018271" cy="607027"/>
              <a:chOff x="247135" y="1878227"/>
              <a:chExt cx="2018271" cy="607027"/>
            </a:xfrm>
            <a:grpFill/>
          </p:grpSpPr>
          <p:sp>
            <p:nvSpPr>
              <p:cNvPr id="24" name="Rektangel: rundade hörn 15">
                <a:extLst>
                  <a:ext uri="{FF2B5EF4-FFF2-40B4-BE49-F238E27FC236}">
                    <a16:creationId xmlns:a16="http://schemas.microsoft.com/office/drawing/2014/main" id="{CB4119A6-5C8C-45CE-AC4A-40C1FFC8E1B5}"/>
                  </a:ext>
                </a:extLst>
              </p:cNvPr>
              <p:cNvSpPr/>
              <p:nvPr/>
            </p:nvSpPr>
            <p:spPr>
              <a:xfrm>
                <a:off x="247135" y="1878227"/>
                <a:ext cx="1894703" cy="607027"/>
              </a:xfrm>
              <a:prstGeom prst="roundRect">
                <a:avLst>
                  <a:gd name="adj" fmla="val 21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Likbent triangel 16">
                <a:extLst>
                  <a:ext uri="{FF2B5EF4-FFF2-40B4-BE49-F238E27FC236}">
                    <a16:creationId xmlns:a16="http://schemas.microsoft.com/office/drawing/2014/main" id="{22535864-5109-42DF-B9E6-1F49FF7E92BE}"/>
                  </a:ext>
                </a:extLst>
              </p:cNvPr>
              <p:cNvSpPr/>
              <p:nvPr/>
            </p:nvSpPr>
            <p:spPr>
              <a:xfrm rot="5400000">
                <a:off x="2100649" y="2084233"/>
                <a:ext cx="205946" cy="12356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ruta 14">
              <a:extLst>
                <a:ext uri="{FF2B5EF4-FFF2-40B4-BE49-F238E27FC236}">
                  <a16:creationId xmlns:a16="http://schemas.microsoft.com/office/drawing/2014/main" id="{9BFD754E-A2F9-498F-A094-CB7BB8161B7D}"/>
                </a:ext>
              </a:extLst>
            </p:cNvPr>
            <p:cNvSpPr txBox="1"/>
            <p:nvPr/>
          </p:nvSpPr>
          <p:spPr>
            <a:xfrm>
              <a:off x="559283" y="1961030"/>
              <a:ext cx="158255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Navigation</a:t>
              </a:r>
            </a:p>
          </p:txBody>
        </p:sp>
      </p:grpSp>
      <p:grpSp>
        <p:nvGrpSpPr>
          <p:cNvPr id="27" name="Grupp 18">
            <a:extLst>
              <a:ext uri="{FF2B5EF4-FFF2-40B4-BE49-F238E27FC236}">
                <a16:creationId xmlns:a16="http://schemas.microsoft.com/office/drawing/2014/main" id="{0019B1F6-3057-4FA7-B239-9AB041FD20F3}"/>
              </a:ext>
            </a:extLst>
          </p:cNvPr>
          <p:cNvGrpSpPr/>
          <p:nvPr/>
        </p:nvGrpSpPr>
        <p:grpSpPr>
          <a:xfrm>
            <a:off x="8227908" y="4794883"/>
            <a:ext cx="2858081" cy="799070"/>
            <a:chOff x="123567" y="1756721"/>
            <a:chExt cx="2265406" cy="799070"/>
          </a:xfrm>
          <a:solidFill>
            <a:srgbClr val="4A6F98"/>
          </a:solidFill>
        </p:grpSpPr>
        <p:sp>
          <p:nvSpPr>
            <p:cNvPr id="29" name="Rektangel: rundade hörn 20">
              <a:extLst>
                <a:ext uri="{FF2B5EF4-FFF2-40B4-BE49-F238E27FC236}">
                  <a16:creationId xmlns:a16="http://schemas.microsoft.com/office/drawing/2014/main" id="{EC4463A9-D12B-468F-AA41-9484E744473F}"/>
                </a:ext>
              </a:extLst>
            </p:cNvPr>
            <p:cNvSpPr/>
            <p:nvPr/>
          </p:nvSpPr>
          <p:spPr>
            <a:xfrm>
              <a:off x="247135" y="1756721"/>
              <a:ext cx="2141838" cy="799070"/>
            </a:xfrm>
            <a:prstGeom prst="roundRect">
              <a:avLst>
                <a:gd name="adj" fmla="val 21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Likbent triangel 21">
              <a:extLst>
                <a:ext uri="{FF2B5EF4-FFF2-40B4-BE49-F238E27FC236}">
                  <a16:creationId xmlns:a16="http://schemas.microsoft.com/office/drawing/2014/main" id="{2CC1BE42-D063-4C24-ACF6-38B493F60F98}"/>
                </a:ext>
              </a:extLst>
            </p:cNvPr>
            <p:cNvSpPr/>
            <p:nvPr/>
          </p:nvSpPr>
          <p:spPr>
            <a:xfrm rot="16200000">
              <a:off x="82378" y="2107341"/>
              <a:ext cx="205946" cy="12356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upp 22">
            <a:extLst>
              <a:ext uri="{FF2B5EF4-FFF2-40B4-BE49-F238E27FC236}">
                <a16:creationId xmlns:a16="http://schemas.microsoft.com/office/drawing/2014/main" id="{FA7C2A62-ED44-49D6-8519-0865D364A7D2}"/>
              </a:ext>
            </a:extLst>
          </p:cNvPr>
          <p:cNvGrpSpPr/>
          <p:nvPr/>
        </p:nvGrpSpPr>
        <p:grpSpPr>
          <a:xfrm>
            <a:off x="6195169" y="2598149"/>
            <a:ext cx="2984000" cy="890639"/>
            <a:chOff x="123567" y="1756721"/>
            <a:chExt cx="2928255" cy="890639"/>
          </a:xfrm>
          <a:solidFill>
            <a:srgbClr val="4A6F98"/>
          </a:solidFill>
        </p:grpSpPr>
        <p:grpSp>
          <p:nvGrpSpPr>
            <p:cNvPr id="32" name="Grupp 23">
              <a:extLst>
                <a:ext uri="{FF2B5EF4-FFF2-40B4-BE49-F238E27FC236}">
                  <a16:creationId xmlns:a16="http://schemas.microsoft.com/office/drawing/2014/main" id="{F95940C4-4F94-4027-995E-67DB5AF1BC52}"/>
                </a:ext>
              </a:extLst>
            </p:cNvPr>
            <p:cNvGrpSpPr/>
            <p:nvPr/>
          </p:nvGrpSpPr>
          <p:grpSpPr>
            <a:xfrm>
              <a:off x="123567" y="1756721"/>
              <a:ext cx="2928255" cy="890639"/>
              <a:chOff x="123567" y="1756721"/>
              <a:chExt cx="2928255" cy="890639"/>
            </a:xfrm>
            <a:grpFill/>
          </p:grpSpPr>
          <p:sp>
            <p:nvSpPr>
              <p:cNvPr id="34" name="Rektangel: rundade hörn 25">
                <a:extLst>
                  <a:ext uri="{FF2B5EF4-FFF2-40B4-BE49-F238E27FC236}">
                    <a16:creationId xmlns:a16="http://schemas.microsoft.com/office/drawing/2014/main" id="{0A6D6DA6-FECB-4DC3-8662-B6A1984209B9}"/>
                  </a:ext>
                </a:extLst>
              </p:cNvPr>
              <p:cNvSpPr/>
              <p:nvPr/>
            </p:nvSpPr>
            <p:spPr>
              <a:xfrm>
                <a:off x="247134" y="1756721"/>
                <a:ext cx="2804688" cy="890639"/>
              </a:xfrm>
              <a:prstGeom prst="roundRect">
                <a:avLst>
                  <a:gd name="adj" fmla="val 2157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Likbent triangel 26">
                <a:extLst>
                  <a:ext uri="{FF2B5EF4-FFF2-40B4-BE49-F238E27FC236}">
                    <a16:creationId xmlns:a16="http://schemas.microsoft.com/office/drawing/2014/main" id="{4BA79A7E-D234-429E-AA38-0416CDB27521}"/>
                  </a:ext>
                </a:extLst>
              </p:cNvPr>
              <p:cNvSpPr/>
              <p:nvPr/>
            </p:nvSpPr>
            <p:spPr>
              <a:xfrm rot="16200000">
                <a:off x="82378" y="2107341"/>
                <a:ext cx="205946" cy="12356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ruta 24">
              <a:extLst>
                <a:ext uri="{FF2B5EF4-FFF2-40B4-BE49-F238E27FC236}">
                  <a16:creationId xmlns:a16="http://schemas.microsoft.com/office/drawing/2014/main" id="{3CD7B3D1-EE4C-4948-A455-8BC0C3C0E664}"/>
                </a:ext>
              </a:extLst>
            </p:cNvPr>
            <p:cNvSpPr txBox="1"/>
            <p:nvPr/>
          </p:nvSpPr>
          <p:spPr>
            <a:xfrm>
              <a:off x="395416" y="1857895"/>
              <a:ext cx="235991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solidFill>
                    <a:schemeClr val="bg1"/>
                  </a:solidFill>
                </a:rPr>
                <a:t>Ange hur ni uppfyller punkterna i standarden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171C5AE-B9D0-4ABB-B4B5-55AA1D32662A}"/>
              </a:ext>
            </a:extLst>
          </p:cNvPr>
          <p:cNvSpPr/>
          <p:nvPr/>
        </p:nvSpPr>
        <p:spPr>
          <a:xfrm>
            <a:off x="564872" y="4713190"/>
            <a:ext cx="2267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Standardens Innehåll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90C926B-4AEB-4E82-8AF1-C4CC21769CF7}"/>
              </a:ext>
            </a:extLst>
          </p:cNvPr>
          <p:cNvSpPr/>
          <p:nvPr/>
        </p:nvSpPr>
        <p:spPr>
          <a:xfrm>
            <a:off x="8502228" y="4877158"/>
            <a:ext cx="2456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Visuell representation av standarden</a:t>
            </a:r>
          </a:p>
        </p:txBody>
      </p:sp>
    </p:spTree>
    <p:extLst>
      <p:ext uri="{BB962C8B-B14F-4D97-AF65-F5344CB8AC3E}">
        <p14:creationId xmlns:p14="http://schemas.microsoft.com/office/powerpoint/2010/main" val="269989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CF68A-F23B-41FB-9443-F18E5B0A8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15" y="357275"/>
            <a:ext cx="8055269" cy="5482058"/>
          </a:xfrm>
          <a:prstGeom prst="rect">
            <a:avLst/>
          </a:prstGeom>
        </p:spPr>
      </p:pic>
      <p:grpSp>
        <p:nvGrpSpPr>
          <p:cNvPr id="7" name="Grupp 8">
            <a:extLst>
              <a:ext uri="{FF2B5EF4-FFF2-40B4-BE49-F238E27FC236}">
                <a16:creationId xmlns:a16="http://schemas.microsoft.com/office/drawing/2014/main" id="{BB865A56-7C0E-4367-A1CC-E3A61D5112E3}"/>
              </a:ext>
            </a:extLst>
          </p:cNvPr>
          <p:cNvGrpSpPr/>
          <p:nvPr/>
        </p:nvGrpSpPr>
        <p:grpSpPr>
          <a:xfrm>
            <a:off x="9255194" y="2982351"/>
            <a:ext cx="2550038" cy="1920240"/>
            <a:chOff x="123567" y="1756720"/>
            <a:chExt cx="2265406" cy="1200665"/>
          </a:xfrm>
          <a:solidFill>
            <a:srgbClr val="4A6F98"/>
          </a:solidFill>
        </p:grpSpPr>
        <p:sp>
          <p:nvSpPr>
            <p:cNvPr id="9" name="Rektangel: rundade hörn 10">
              <a:extLst>
                <a:ext uri="{FF2B5EF4-FFF2-40B4-BE49-F238E27FC236}">
                  <a16:creationId xmlns:a16="http://schemas.microsoft.com/office/drawing/2014/main" id="{2F0C3B98-FF5B-40B1-8609-822DF1547640}"/>
                </a:ext>
              </a:extLst>
            </p:cNvPr>
            <p:cNvSpPr/>
            <p:nvPr/>
          </p:nvSpPr>
          <p:spPr>
            <a:xfrm>
              <a:off x="247135" y="1756720"/>
              <a:ext cx="2141838" cy="1200665"/>
            </a:xfrm>
            <a:prstGeom prst="roundRect">
              <a:avLst>
                <a:gd name="adj" fmla="val 21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Likbent triangel 11">
              <a:extLst>
                <a:ext uri="{FF2B5EF4-FFF2-40B4-BE49-F238E27FC236}">
                  <a16:creationId xmlns:a16="http://schemas.microsoft.com/office/drawing/2014/main" id="{68D7A4B2-48A4-4FD0-B8D2-31C267196337}"/>
                </a:ext>
              </a:extLst>
            </p:cNvPr>
            <p:cNvSpPr/>
            <p:nvPr/>
          </p:nvSpPr>
          <p:spPr>
            <a:xfrm rot="16200000">
              <a:off x="82378" y="2107341"/>
              <a:ext cx="205946" cy="12356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upp 13">
            <a:extLst>
              <a:ext uri="{FF2B5EF4-FFF2-40B4-BE49-F238E27FC236}">
                <a16:creationId xmlns:a16="http://schemas.microsoft.com/office/drawing/2014/main" id="{65E66C36-0A52-41AA-9B64-14725CCF2385}"/>
              </a:ext>
            </a:extLst>
          </p:cNvPr>
          <p:cNvGrpSpPr/>
          <p:nvPr/>
        </p:nvGrpSpPr>
        <p:grpSpPr>
          <a:xfrm>
            <a:off x="5384586" y="3727120"/>
            <a:ext cx="2595069" cy="600839"/>
            <a:chOff x="123567" y="1756720"/>
            <a:chExt cx="2438400" cy="529281"/>
          </a:xfrm>
          <a:solidFill>
            <a:srgbClr val="4A6F98"/>
          </a:solidFill>
        </p:grpSpPr>
        <p:sp>
          <p:nvSpPr>
            <p:cNvPr id="14" name="Rektangel: rundade hörn 15">
              <a:extLst>
                <a:ext uri="{FF2B5EF4-FFF2-40B4-BE49-F238E27FC236}">
                  <a16:creationId xmlns:a16="http://schemas.microsoft.com/office/drawing/2014/main" id="{FCF6906C-9D21-4223-9972-32CFF7F4BEA5}"/>
                </a:ext>
              </a:extLst>
            </p:cNvPr>
            <p:cNvSpPr/>
            <p:nvPr/>
          </p:nvSpPr>
          <p:spPr>
            <a:xfrm>
              <a:off x="247134" y="1756720"/>
              <a:ext cx="2314833" cy="529281"/>
            </a:xfrm>
            <a:prstGeom prst="roundRect">
              <a:avLst>
                <a:gd name="adj" fmla="val 21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Likbent triangel 16">
              <a:extLst>
                <a:ext uri="{FF2B5EF4-FFF2-40B4-BE49-F238E27FC236}">
                  <a16:creationId xmlns:a16="http://schemas.microsoft.com/office/drawing/2014/main" id="{D747C0C1-265A-46DA-A7C4-6F60788BD08D}"/>
                </a:ext>
              </a:extLst>
            </p:cNvPr>
            <p:cNvSpPr/>
            <p:nvPr/>
          </p:nvSpPr>
          <p:spPr>
            <a:xfrm rot="16200000">
              <a:off x="82378" y="1970331"/>
              <a:ext cx="205946" cy="12356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Rektangel 3">
            <a:extLst>
              <a:ext uri="{FF2B5EF4-FFF2-40B4-BE49-F238E27FC236}">
                <a16:creationId xmlns:a16="http://schemas.microsoft.com/office/drawing/2014/main" id="{26A4011D-BC2A-4465-A361-481CC84D1858}"/>
              </a:ext>
            </a:extLst>
          </p:cNvPr>
          <p:cNvSpPr/>
          <p:nvPr/>
        </p:nvSpPr>
        <p:spPr>
          <a:xfrm>
            <a:off x="5502812" y="3842873"/>
            <a:ext cx="2595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Filtrera på måluppfyllnad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D9A7DB4-D2AF-4133-9ACA-9B27C954E0D2}"/>
              </a:ext>
            </a:extLst>
          </p:cNvPr>
          <p:cNvSpPr/>
          <p:nvPr/>
        </p:nvSpPr>
        <p:spPr>
          <a:xfrm>
            <a:off x="9456593" y="3045689"/>
            <a:ext cx="23486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Väsentlighet:</a:t>
            </a:r>
          </a:p>
          <a:p>
            <a:r>
              <a:rPr lang="sv-SE" dirty="0">
                <a:solidFill>
                  <a:schemeClr val="bg1"/>
                </a:solidFill>
              </a:rPr>
              <a:t>Ange vad som är relevant för er i en standard. Se hur mycket av standarden ni angivit som relevant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48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B47547-4F57-4D15-B38E-93ADADE8D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45" y="312567"/>
            <a:ext cx="5572370" cy="58838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81741-CDEA-44DB-A695-00BFCBA45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410" y="5208008"/>
            <a:ext cx="675009" cy="164560"/>
          </a:xfrm>
          <a:prstGeom prst="rect">
            <a:avLst/>
          </a:prstGeom>
        </p:spPr>
      </p:pic>
      <p:grpSp>
        <p:nvGrpSpPr>
          <p:cNvPr id="8" name="Grupp 8">
            <a:extLst>
              <a:ext uri="{FF2B5EF4-FFF2-40B4-BE49-F238E27FC236}">
                <a16:creationId xmlns:a16="http://schemas.microsoft.com/office/drawing/2014/main" id="{3B90D089-3B60-43B8-A214-EC4FBE28550D}"/>
              </a:ext>
            </a:extLst>
          </p:cNvPr>
          <p:cNvGrpSpPr/>
          <p:nvPr/>
        </p:nvGrpSpPr>
        <p:grpSpPr>
          <a:xfrm>
            <a:off x="8124154" y="845728"/>
            <a:ext cx="2518055" cy="749027"/>
            <a:chOff x="123567" y="1756721"/>
            <a:chExt cx="2265406" cy="799070"/>
          </a:xfrm>
          <a:solidFill>
            <a:srgbClr val="4A6F98"/>
          </a:solidFill>
        </p:grpSpPr>
        <p:sp>
          <p:nvSpPr>
            <p:cNvPr id="10" name="Rektangel: rundade hörn 10">
              <a:extLst>
                <a:ext uri="{FF2B5EF4-FFF2-40B4-BE49-F238E27FC236}">
                  <a16:creationId xmlns:a16="http://schemas.microsoft.com/office/drawing/2014/main" id="{1BBDDD26-FCCA-4767-97BA-2659151F4C2B}"/>
                </a:ext>
              </a:extLst>
            </p:cNvPr>
            <p:cNvSpPr/>
            <p:nvPr/>
          </p:nvSpPr>
          <p:spPr>
            <a:xfrm>
              <a:off x="247135" y="1756721"/>
              <a:ext cx="2141838" cy="799070"/>
            </a:xfrm>
            <a:prstGeom prst="roundRect">
              <a:avLst>
                <a:gd name="adj" fmla="val 21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Likbent triangel 11">
              <a:extLst>
                <a:ext uri="{FF2B5EF4-FFF2-40B4-BE49-F238E27FC236}">
                  <a16:creationId xmlns:a16="http://schemas.microsoft.com/office/drawing/2014/main" id="{E89695E1-D5B6-4574-BE7D-BF7CD8671086}"/>
                </a:ext>
              </a:extLst>
            </p:cNvPr>
            <p:cNvSpPr/>
            <p:nvPr/>
          </p:nvSpPr>
          <p:spPr>
            <a:xfrm rot="16200000">
              <a:off x="82378" y="2107341"/>
              <a:ext cx="205946" cy="12356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upp 13">
            <a:extLst>
              <a:ext uri="{FF2B5EF4-FFF2-40B4-BE49-F238E27FC236}">
                <a16:creationId xmlns:a16="http://schemas.microsoft.com/office/drawing/2014/main" id="{5E6CF588-D958-4D38-9098-E5C87694D88B}"/>
              </a:ext>
            </a:extLst>
          </p:cNvPr>
          <p:cNvGrpSpPr/>
          <p:nvPr/>
        </p:nvGrpSpPr>
        <p:grpSpPr>
          <a:xfrm>
            <a:off x="8074725" y="4950806"/>
            <a:ext cx="2715194" cy="1061466"/>
            <a:chOff x="123567" y="1756721"/>
            <a:chExt cx="2265406" cy="974124"/>
          </a:xfrm>
          <a:solidFill>
            <a:srgbClr val="4A6F98"/>
          </a:solidFill>
        </p:grpSpPr>
        <p:sp>
          <p:nvSpPr>
            <p:cNvPr id="15" name="Rektangel: rundade hörn 15">
              <a:extLst>
                <a:ext uri="{FF2B5EF4-FFF2-40B4-BE49-F238E27FC236}">
                  <a16:creationId xmlns:a16="http://schemas.microsoft.com/office/drawing/2014/main" id="{5AF3A316-2D25-470C-841A-C9C3DE8F6415}"/>
                </a:ext>
              </a:extLst>
            </p:cNvPr>
            <p:cNvSpPr/>
            <p:nvPr/>
          </p:nvSpPr>
          <p:spPr>
            <a:xfrm>
              <a:off x="247135" y="1756721"/>
              <a:ext cx="2141838" cy="974124"/>
            </a:xfrm>
            <a:prstGeom prst="roundRect">
              <a:avLst>
                <a:gd name="adj" fmla="val 21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kbent triangel 16">
              <a:extLst>
                <a:ext uri="{FF2B5EF4-FFF2-40B4-BE49-F238E27FC236}">
                  <a16:creationId xmlns:a16="http://schemas.microsoft.com/office/drawing/2014/main" id="{DC925F12-2EB4-4ABC-95F9-22497210C0B2}"/>
                </a:ext>
              </a:extLst>
            </p:cNvPr>
            <p:cNvSpPr/>
            <p:nvPr/>
          </p:nvSpPr>
          <p:spPr>
            <a:xfrm rot="16200000">
              <a:off x="82378" y="2107341"/>
              <a:ext cx="205946" cy="12356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ktangel 2">
            <a:extLst>
              <a:ext uri="{FF2B5EF4-FFF2-40B4-BE49-F238E27FC236}">
                <a16:creationId xmlns:a16="http://schemas.microsoft.com/office/drawing/2014/main" id="{E026A29F-ABB9-412F-A674-B959F5675D7E}"/>
              </a:ext>
            </a:extLst>
          </p:cNvPr>
          <p:cNvSpPr/>
          <p:nvPr/>
        </p:nvSpPr>
        <p:spPr>
          <a:xfrm>
            <a:off x="8309506" y="861082"/>
            <a:ext cx="223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Automatisk gapanalys för standarden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31F1874-9BFD-472E-A269-C76F65E8AE89}"/>
              </a:ext>
            </a:extLst>
          </p:cNvPr>
          <p:cNvSpPr/>
          <p:nvPr/>
        </p:nvSpPr>
        <p:spPr>
          <a:xfrm>
            <a:off x="8299635" y="5019874"/>
            <a:ext cx="2449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v-SE" dirty="0">
                <a:solidFill>
                  <a:prstClr val="white"/>
                </a:solidFill>
              </a:rPr>
              <a:t>Licens som visar vilken version av standarden ni arbetar enligt</a:t>
            </a:r>
          </a:p>
        </p:txBody>
      </p:sp>
    </p:spTree>
    <p:extLst>
      <p:ext uri="{BB962C8B-B14F-4D97-AF65-F5344CB8AC3E}">
        <p14:creationId xmlns:p14="http://schemas.microsoft.com/office/powerpoint/2010/main" val="230116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 3">
            <a:extLst>
              <a:ext uri="{FF2B5EF4-FFF2-40B4-BE49-F238E27FC236}">
                <a16:creationId xmlns:a16="http://schemas.microsoft.com/office/drawing/2014/main" id="{FDF096FD-ACA4-4234-A840-6805E0D33144}"/>
              </a:ext>
            </a:extLst>
          </p:cNvPr>
          <p:cNvSpPr txBox="1">
            <a:spLocks/>
          </p:cNvSpPr>
          <p:nvPr/>
        </p:nvSpPr>
        <p:spPr>
          <a:xfrm>
            <a:off x="2310482" y="1796783"/>
            <a:ext cx="7500268" cy="2298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AFFÄRSVÄRDEN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MED ATT ANVÄNDA </a:t>
            </a:r>
            <a:b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ETT</a:t>
            </a:r>
            <a: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DIGITALT ARBETSVERKTYG 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FÖR ATT ARBETA MED </a:t>
            </a:r>
            <a: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STANDARDER</a:t>
            </a:r>
          </a:p>
        </p:txBody>
      </p:sp>
    </p:spTree>
    <p:extLst>
      <p:ext uri="{BB962C8B-B14F-4D97-AF65-F5344CB8AC3E}">
        <p14:creationId xmlns:p14="http://schemas.microsoft.com/office/powerpoint/2010/main" val="94874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6">
            <a:extLst>
              <a:ext uri="{FF2B5EF4-FFF2-40B4-BE49-F238E27FC236}">
                <a16:creationId xmlns:a16="http://schemas.microsoft.com/office/drawing/2014/main" id="{F15B1421-A126-4FF1-990A-2C50CB094460}"/>
              </a:ext>
            </a:extLst>
          </p:cNvPr>
          <p:cNvSpPr txBox="1">
            <a:spLocks/>
          </p:cNvSpPr>
          <p:nvPr/>
        </p:nvSpPr>
        <p:spPr>
          <a:xfrm>
            <a:off x="838200" y="1508384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Webbaserad standard i digitaliserat format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 err="1"/>
              <a:t>Affärsdata</a:t>
            </a:r>
            <a:r>
              <a:rPr lang="sv-SE" dirty="0"/>
              <a:t> i analyserbart format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Samarbetsfunktionalitet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Visuell överblick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Snabb navigering till relevanta delar i standarden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Ni kan ge revisorn tillgång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11" name="Rubrik 5">
            <a:extLst>
              <a:ext uri="{FF2B5EF4-FFF2-40B4-BE49-F238E27FC236}">
                <a16:creationId xmlns:a16="http://schemas.microsoft.com/office/drawing/2014/main" id="{459DE091-039D-4436-8669-9654353E79DE}"/>
              </a:ext>
            </a:extLst>
          </p:cNvPr>
          <p:cNvSpPr txBox="1">
            <a:spLocks/>
          </p:cNvSpPr>
          <p:nvPr/>
        </p:nvSpPr>
        <p:spPr>
          <a:xfrm>
            <a:off x="838200" y="573088"/>
            <a:ext cx="10515600" cy="804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+mj-lt"/>
              </a:rPr>
              <a:t>Affärsvärde</a:t>
            </a:r>
            <a:r>
              <a:rPr lang="sv-SE" b="0" dirty="0">
                <a:latin typeface="+mj-lt"/>
              </a:rPr>
              <a:t>| 1. Funktionalitet</a:t>
            </a:r>
          </a:p>
        </p:txBody>
      </p:sp>
    </p:spTree>
    <p:extLst>
      <p:ext uri="{BB962C8B-B14F-4D97-AF65-F5344CB8AC3E}">
        <p14:creationId xmlns:p14="http://schemas.microsoft.com/office/powerpoint/2010/main" val="345312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5">
            <a:extLst>
              <a:ext uri="{FF2B5EF4-FFF2-40B4-BE49-F238E27FC236}">
                <a16:creationId xmlns:a16="http://schemas.microsoft.com/office/drawing/2014/main" id="{8620DA1A-FE89-494C-8C40-33BCBD9F9132}"/>
              </a:ext>
            </a:extLst>
          </p:cNvPr>
          <p:cNvSpPr txBox="1">
            <a:spLocks/>
          </p:cNvSpPr>
          <p:nvPr/>
        </p:nvSpPr>
        <p:spPr>
          <a:xfrm>
            <a:off x="838200" y="573088"/>
            <a:ext cx="10515600" cy="804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+mj-lt"/>
              </a:rPr>
              <a:t>Affärsvärde</a:t>
            </a:r>
            <a:r>
              <a:rPr lang="sv-SE" b="0" dirty="0">
                <a:latin typeface="+mj-lt"/>
              </a:rPr>
              <a:t>| 2. Effekter</a:t>
            </a:r>
          </a:p>
        </p:txBody>
      </p:sp>
      <p:sp>
        <p:nvSpPr>
          <p:cNvPr id="4" name="Platshållare för innehåll 6">
            <a:extLst>
              <a:ext uri="{FF2B5EF4-FFF2-40B4-BE49-F238E27FC236}">
                <a16:creationId xmlns:a16="http://schemas.microsoft.com/office/drawing/2014/main" id="{705CFE59-89D5-4F10-8ADE-D25E19384E22}"/>
              </a:ext>
            </a:extLst>
          </p:cNvPr>
          <p:cNvSpPr txBox="1">
            <a:spLocks/>
          </p:cNvSpPr>
          <p:nvPr/>
        </p:nvSpPr>
        <p:spPr>
          <a:xfrm>
            <a:off x="838200" y="1508384"/>
            <a:ext cx="10515600" cy="43513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Personoberoende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Tillgänglig information för alla som behöver komma åt den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Minskar administration vid revideringsmoment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/>
              <a:t>Lägre kostnad vid revision – genomgång av dokumentation kan skäras ned när allt är samlat, strukturerat och tillgängligt inför revidering</a:t>
            </a:r>
          </a:p>
        </p:txBody>
      </p:sp>
    </p:spTree>
    <p:extLst>
      <p:ext uri="{BB962C8B-B14F-4D97-AF65-F5344CB8AC3E}">
        <p14:creationId xmlns:p14="http://schemas.microsoft.com/office/powerpoint/2010/main" val="128903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S PPT">
  <a:themeElements>
    <a:clrScheme name="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2534"/>
      </a:accent1>
      <a:accent2>
        <a:srgbClr val="004987"/>
      </a:accent2>
      <a:accent3>
        <a:srgbClr val="98B1CE"/>
      </a:accent3>
      <a:accent4>
        <a:srgbClr val="005050"/>
      </a:accent4>
      <a:accent5>
        <a:srgbClr val="FFB4A8"/>
      </a:accent5>
      <a:accent6>
        <a:srgbClr val="C7B9AC"/>
      </a:accent6>
      <a:hlink>
        <a:srgbClr val="0563C1"/>
      </a:hlink>
      <a:folHlink>
        <a:srgbClr val="954F72"/>
      </a:folHlink>
    </a:clrScheme>
    <a:fontScheme name="S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S ny logo sv.potx" id="{31908C72-9768-4882-9480-2D1D66812304}" vid="{45BFF6C1-7156-42AD-939D-40C95774BCC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SiS ny logo sv</Template>
  <TotalTime>0</TotalTime>
  <Words>259</Words>
  <Application>Microsoft Office PowerPoint</Application>
  <PresentationFormat>Bredbild</PresentationFormat>
  <Paragraphs>66</Paragraphs>
  <Slides>10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Calibri</vt:lpstr>
      <vt:lpstr>SiS PPT</vt:lpstr>
      <vt:lpstr>PowerPoint-presentation</vt:lpstr>
      <vt:lpstr>HUR VI TAR EN STANDARD  FRÅN PDF TILL DIGITALT ARBETSVERKTYG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Fredrik Fehn (SIS)</dc:creator>
  <cp:lastModifiedBy>Danijela Bengtsson (SIS)</cp:lastModifiedBy>
  <cp:revision>16</cp:revision>
  <dcterms:created xsi:type="dcterms:W3CDTF">2019-05-21T11:28:44Z</dcterms:created>
  <dcterms:modified xsi:type="dcterms:W3CDTF">2019-12-04T13:57:28Z</dcterms:modified>
</cp:coreProperties>
</file>